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46677-3F3A-40EE-BEEF-368874584D11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C35A4-A25B-4A7C-8C3E-E7C03E52B92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C35A4-A25B-4A7C-8C3E-E7C03E52B928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C35A4-A25B-4A7C-8C3E-E7C03E52B928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5FCBA8-A11E-43B7-BABC-3D3826A27CB7}" type="datetimeFigureOut">
              <a:rPr lang="hu-HU" smtClean="0"/>
              <a:pPr/>
              <a:t>2011.05.30.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6A9837-C9D2-450F-863C-CE629037A991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Factors in Distance Learning</a:t>
            </a:r>
            <a:endParaRPr lang="en-GB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39552" y="3573016"/>
            <a:ext cx="7854696" cy="1752600"/>
          </a:xfrm>
        </p:spPr>
        <p:txBody>
          <a:bodyPr/>
          <a:lstStyle/>
          <a:p>
            <a:r>
              <a:rPr lang="en-GB" dirty="0" smtClean="0"/>
              <a:t>Presentation </a:t>
            </a:r>
          </a:p>
          <a:p>
            <a:r>
              <a:rPr lang="en-GB" dirty="0" smtClean="0"/>
              <a:t>Prepared by: </a:t>
            </a:r>
            <a:r>
              <a:rPr lang="en-GB" dirty="0" err="1" smtClean="0"/>
              <a:t>Ilona</a:t>
            </a:r>
            <a:r>
              <a:rPr lang="en-GB" dirty="0" smtClean="0"/>
              <a:t> </a:t>
            </a:r>
            <a:r>
              <a:rPr lang="en-GB" dirty="0" err="1" smtClean="0"/>
              <a:t>Balogh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Relevant Groups of Psychological Factors</a:t>
            </a:r>
            <a:endParaRPr lang="en-GB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 smtClean="0"/>
              <a:t>Motivation:</a:t>
            </a:r>
          </a:p>
          <a:p>
            <a:pPr lvl="1"/>
            <a:r>
              <a:rPr lang="en-GB" dirty="0" smtClean="0"/>
              <a:t>	more difficult in distance learning</a:t>
            </a:r>
          </a:p>
          <a:p>
            <a:pPr lvl="1"/>
            <a:r>
              <a:rPr lang="en-GB" dirty="0" smtClean="0"/>
              <a:t>   higher level motivation is needed</a:t>
            </a:r>
          </a:p>
          <a:p>
            <a:pPr lvl="1">
              <a:buNone/>
            </a:pPr>
            <a:r>
              <a:rPr lang="en-GB" sz="2400" dirty="0" smtClean="0"/>
              <a:t>intrinsically motivated students</a:t>
            </a:r>
          </a:p>
          <a:p>
            <a:pPr lvl="1">
              <a:buNone/>
            </a:pPr>
            <a:r>
              <a:rPr lang="en-GB" dirty="0" smtClean="0"/>
              <a:t>                  </a:t>
            </a:r>
            <a:r>
              <a:rPr lang="en-GB" sz="2400" dirty="0" smtClean="0"/>
              <a:t>motivation is different from traditional education </a:t>
            </a:r>
            <a:r>
              <a:rPr lang="en-GB" dirty="0" smtClean="0"/>
              <a:t> </a:t>
            </a:r>
          </a:p>
          <a:p>
            <a:r>
              <a:rPr lang="en-GB" u="sng" dirty="0" smtClean="0"/>
              <a:t>Communication factors:</a:t>
            </a:r>
          </a:p>
          <a:p>
            <a:pPr lvl="1"/>
            <a:r>
              <a:rPr lang="en-GB" dirty="0" smtClean="0"/>
              <a:t>   inevitable differences by their inherent nature</a:t>
            </a:r>
          </a:p>
          <a:p>
            <a:pPr lvl="1"/>
            <a:r>
              <a:rPr lang="en-GB" dirty="0" smtClean="0"/>
              <a:t>   teachers and students are at different locations</a:t>
            </a:r>
          </a:p>
          <a:p>
            <a:pPr lvl="1"/>
            <a:r>
              <a:rPr lang="en-GB" dirty="0" smtClean="0"/>
              <a:t>   ever improving technology </a:t>
            </a:r>
          </a:p>
          <a:p>
            <a:endParaRPr lang="en-GB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1475656" y="3789040"/>
            <a:ext cx="720080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 rot="5400000" flipH="1" flipV="1">
            <a:off x="1367644" y="3681028"/>
            <a:ext cx="21602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r>
              <a:rPr lang="en-GB" sz="4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 factors</a:t>
            </a:r>
            <a:endParaRPr lang="en-GB" sz="4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u="sng" dirty="0" smtClean="0"/>
              <a:t>Confidence  -  Feeling of Insecurity</a:t>
            </a:r>
          </a:p>
          <a:p>
            <a:pPr lvl="1"/>
            <a:r>
              <a:rPr lang="en-GB" sz="2400" dirty="0" smtClean="0"/>
              <a:t>   Self learning management skills  (time management)</a:t>
            </a:r>
          </a:p>
          <a:p>
            <a:pPr lvl="1"/>
            <a:r>
              <a:rPr lang="en-GB" sz="2400" dirty="0" smtClean="0"/>
              <a:t>   Self reliance in mental activities</a:t>
            </a:r>
          </a:p>
          <a:p>
            <a:r>
              <a:rPr lang="en-GB" u="sng" dirty="0" smtClean="0"/>
              <a:t>Relevance</a:t>
            </a:r>
          </a:p>
          <a:p>
            <a:pPr lvl="1"/>
            <a:r>
              <a:rPr lang="en-GB" sz="2400" dirty="0" smtClean="0"/>
              <a:t>   Straightforward, up-to-date material</a:t>
            </a:r>
          </a:p>
          <a:p>
            <a:pPr lvl="1"/>
            <a:r>
              <a:rPr lang="en-GB" sz="2400" dirty="0" smtClean="0"/>
              <a:t>   in-class clarification is not possible </a:t>
            </a:r>
          </a:p>
          <a:p>
            <a:r>
              <a:rPr lang="en-GB" u="sng" dirty="0" smtClean="0"/>
              <a:t>Satisfaction</a:t>
            </a:r>
          </a:p>
          <a:p>
            <a:pPr lvl="1"/>
            <a:r>
              <a:rPr lang="en-GB" sz="2400" dirty="0" smtClean="0"/>
              <a:t>   Accuracy of evaluating functions</a:t>
            </a:r>
          </a:p>
          <a:p>
            <a:pPr lvl="1"/>
            <a:r>
              <a:rPr lang="en-GB" sz="2400" dirty="0" smtClean="0"/>
              <a:t>   fair feedback on performance</a:t>
            </a:r>
            <a:endParaRPr lang="en-GB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rmAutofit/>
          </a:bodyPr>
          <a:lstStyle/>
          <a:p>
            <a:r>
              <a:rPr lang="en-GB" sz="4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factors</a:t>
            </a:r>
            <a:endParaRPr lang="en-GB" sz="4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u="sng" dirty="0" smtClean="0"/>
              <a:t>Feeling of isolation</a:t>
            </a:r>
          </a:p>
          <a:p>
            <a:pPr lvl="1"/>
            <a:r>
              <a:rPr lang="en-GB" sz="2400" dirty="0" smtClean="0"/>
              <a:t>   </a:t>
            </a:r>
            <a:r>
              <a:rPr lang="en-GB" sz="2600" dirty="0" smtClean="0"/>
              <a:t>low social involvement                 insecurity</a:t>
            </a:r>
          </a:p>
          <a:p>
            <a:pPr lvl="1"/>
            <a:r>
              <a:rPr lang="en-GB" sz="2600" dirty="0" smtClean="0"/>
              <a:t>   more fits for independent learning styles</a:t>
            </a:r>
          </a:p>
          <a:p>
            <a:pPr lvl="1"/>
            <a:r>
              <a:rPr lang="en-GB" sz="2600" dirty="0" smtClean="0"/>
              <a:t>   solutions: forums, chat-rooms</a:t>
            </a:r>
          </a:p>
          <a:p>
            <a:r>
              <a:rPr lang="en-GB" u="sng" dirty="0" smtClean="0"/>
              <a:t>Impersonal, formal phrasing</a:t>
            </a:r>
          </a:p>
          <a:p>
            <a:pPr lvl="1"/>
            <a:r>
              <a:rPr lang="hu-HU" sz="2400" dirty="0" smtClean="0"/>
              <a:t>  </a:t>
            </a:r>
            <a:r>
              <a:rPr lang="hu-HU" sz="2600" dirty="0" smtClean="0"/>
              <a:t>p</a:t>
            </a:r>
            <a:r>
              <a:rPr lang="en-GB" sz="2600" dirty="0" err="1" smtClean="0"/>
              <a:t>revent</a:t>
            </a:r>
            <a:r>
              <a:rPr lang="hu-HU" sz="2600" dirty="0" smtClean="0"/>
              <a:t>s </a:t>
            </a:r>
            <a:r>
              <a:rPr lang="en-GB" sz="2600" dirty="0" smtClean="0"/>
              <a:t>misunderstandings</a:t>
            </a:r>
          </a:p>
          <a:p>
            <a:pPr lvl="1"/>
            <a:r>
              <a:rPr lang="en-GB" sz="2600" dirty="0" smtClean="0"/>
              <a:t>  </a:t>
            </a:r>
            <a:r>
              <a:rPr lang="en-GB" sz="2600" dirty="0" err="1" smtClean="0"/>
              <a:t>supresses</a:t>
            </a:r>
            <a:r>
              <a:rPr lang="en-GB" sz="2600" dirty="0" smtClean="0"/>
              <a:t> spontaneity, informal discussions</a:t>
            </a:r>
          </a:p>
          <a:p>
            <a:r>
              <a:rPr lang="en-GB" u="sng" dirty="0" smtClean="0"/>
              <a:t>Lack of nonverbal cues</a:t>
            </a:r>
          </a:p>
          <a:p>
            <a:pPr lvl="1"/>
            <a:r>
              <a:rPr lang="en-GB" sz="2600" dirty="0" smtClean="0"/>
              <a:t>  less communication signs are used</a:t>
            </a:r>
          </a:p>
          <a:p>
            <a:pPr lvl="1"/>
            <a:r>
              <a:rPr lang="en-GB" sz="2600" dirty="0" smtClean="0"/>
              <a:t>  solution:  video conference</a:t>
            </a:r>
            <a:endParaRPr lang="en-GB" sz="2600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4788024" y="2564904"/>
            <a:ext cx="57606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Relationship of Psychological factors</a:t>
            </a:r>
            <a:endParaRPr lang="en-GB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800" dirty="0" smtClean="0"/>
              <a:t>    </a:t>
            </a:r>
            <a:r>
              <a:rPr lang="hu-HU" sz="2800" dirty="0" smtClean="0"/>
              <a:t> </a:t>
            </a:r>
            <a:r>
              <a:rPr lang="en-GB" sz="2800" i="1" dirty="0" smtClean="0"/>
              <a:t>Motivation		             Communication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	Confidence			Isolation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	Relevance				Formality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	Satisfaction			Lack of nonverbal</a:t>
            </a:r>
            <a:r>
              <a:rPr lang="hu-HU" sz="2800" dirty="0" smtClean="0"/>
              <a:t> </a:t>
            </a:r>
            <a:r>
              <a:rPr lang="en-GB" sz="2800" dirty="0" smtClean="0"/>
              <a:t>cues</a:t>
            </a:r>
            <a:endParaRPr lang="en-GB" sz="2800" dirty="0"/>
          </a:p>
        </p:txBody>
      </p:sp>
      <p:sp>
        <p:nvSpPr>
          <p:cNvPr id="4" name="Téglalap 3"/>
          <p:cNvSpPr/>
          <p:nvPr/>
        </p:nvSpPr>
        <p:spPr>
          <a:xfrm>
            <a:off x="755576" y="2996952"/>
            <a:ext cx="194421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5004048" y="2924944"/>
            <a:ext cx="158417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755576" y="4005064"/>
            <a:ext cx="180020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5004048" y="4005064"/>
            <a:ext cx="172819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755576" y="5013176"/>
            <a:ext cx="194421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5004048" y="5013176"/>
            <a:ext cx="3672408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1" name="Egyenes összekötő nyíllal 10"/>
          <p:cNvCxnSpPr/>
          <p:nvPr/>
        </p:nvCxnSpPr>
        <p:spPr>
          <a:xfrm rot="10800000">
            <a:off x="2915816" y="3212976"/>
            <a:ext cx="194421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 rot="5400000" flipH="1" flipV="1">
            <a:off x="5652914" y="3716238"/>
            <a:ext cx="28803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 rot="5400000" flipH="1" flipV="1">
            <a:off x="5652914" y="4796358"/>
            <a:ext cx="28803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>
            <a:off x="2843808" y="4221088"/>
            <a:ext cx="201622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 rot="10800000" flipV="1">
            <a:off x="2843808" y="4653136"/>
            <a:ext cx="2016224" cy="7920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factors at our institution – the issues</a:t>
            </a:r>
            <a:endParaRPr lang="en-GB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GB" u="sng" dirty="0" smtClean="0"/>
              <a:t>Causes of Attrition:</a:t>
            </a:r>
          </a:p>
          <a:p>
            <a:pPr lvl="1"/>
            <a:endParaRPr lang="en-GB" sz="2400" dirty="0" smtClean="0"/>
          </a:p>
          <a:p>
            <a:pPr lvl="1"/>
            <a:r>
              <a:rPr lang="en-GB" sz="2900" dirty="0" smtClean="0"/>
              <a:t>Feeling of insecurity</a:t>
            </a:r>
          </a:p>
          <a:p>
            <a:pPr lvl="1"/>
            <a:r>
              <a:rPr lang="en-GB" sz="2900" dirty="0" smtClean="0"/>
              <a:t>Unsatisfactory level of information flow</a:t>
            </a:r>
          </a:p>
          <a:p>
            <a:pPr lvl="1">
              <a:buNone/>
            </a:pPr>
            <a:endParaRPr lang="en-GB" sz="2400" dirty="0" smtClean="0"/>
          </a:p>
          <a:p>
            <a:pPr>
              <a:buFont typeface="Courier New" pitchFamily="49" charset="0"/>
              <a:buChar char="o"/>
            </a:pPr>
            <a:r>
              <a:rPr lang="en-GB" u="sng" dirty="0" smtClean="0"/>
              <a:t>Psychological readiness:</a:t>
            </a:r>
          </a:p>
          <a:p>
            <a:endParaRPr lang="en-GB" u="sng" dirty="0" smtClean="0"/>
          </a:p>
          <a:p>
            <a:pPr lvl="1"/>
            <a:r>
              <a:rPr lang="en-GB" dirty="0" smtClean="0"/>
              <a:t>Students: </a:t>
            </a:r>
          </a:p>
          <a:p>
            <a:pPr lvl="2"/>
            <a:r>
              <a:rPr lang="en-GB" sz="2900" dirty="0" smtClean="0"/>
              <a:t>lack of time management skills</a:t>
            </a:r>
          </a:p>
          <a:p>
            <a:pPr lvl="2"/>
            <a:r>
              <a:rPr lang="en-GB" sz="2900" dirty="0" smtClean="0"/>
              <a:t>problems with reliance</a:t>
            </a:r>
          </a:p>
          <a:p>
            <a:pPr lvl="1"/>
            <a:r>
              <a:rPr lang="en-GB" dirty="0" smtClean="0"/>
              <a:t>Teachers:</a:t>
            </a:r>
          </a:p>
          <a:p>
            <a:pPr lvl="2"/>
            <a:r>
              <a:rPr lang="en-GB" sz="2900" dirty="0" smtClean="0"/>
              <a:t>traditional teaching materials</a:t>
            </a:r>
          </a:p>
          <a:p>
            <a:pPr lvl="1">
              <a:buNone/>
            </a:pPr>
            <a:endParaRPr lang="en-GB" dirty="0" smtClean="0"/>
          </a:p>
          <a:p>
            <a:pPr>
              <a:buFont typeface="Courier New" pitchFamily="49" charset="0"/>
              <a:buChar char="o"/>
            </a:pPr>
            <a:r>
              <a:rPr lang="en-GB" u="sng" dirty="0" smtClean="0"/>
              <a:t>Misunderstandings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factors at our institution - solutions</a:t>
            </a:r>
            <a:endParaRPr lang="en-GB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u="sng" dirty="0" smtClean="0"/>
              <a:t>Mentoring system:</a:t>
            </a:r>
          </a:p>
          <a:p>
            <a:pPr lvl="1"/>
            <a:r>
              <a:rPr lang="en-GB" sz="2600" dirty="0" smtClean="0"/>
              <a:t>personal help to alleviate the feeling of insecurity</a:t>
            </a:r>
          </a:p>
          <a:p>
            <a:pPr lvl="1"/>
            <a:r>
              <a:rPr lang="en-GB" sz="2600" dirty="0" smtClean="0"/>
              <a:t>increase efficiency of information provision</a:t>
            </a:r>
          </a:p>
          <a:p>
            <a:r>
              <a:rPr lang="en-GB" u="sng" dirty="0" smtClean="0"/>
              <a:t>Forum facilities:</a:t>
            </a:r>
          </a:p>
          <a:p>
            <a:pPr lvl="1"/>
            <a:r>
              <a:rPr lang="en-GB" dirty="0" smtClean="0"/>
              <a:t> </a:t>
            </a:r>
            <a:r>
              <a:rPr lang="en-GB" sz="2600" dirty="0" smtClean="0"/>
              <a:t>encouraging active communication</a:t>
            </a:r>
          </a:p>
          <a:p>
            <a:pPr lvl="1"/>
            <a:r>
              <a:rPr lang="en-GB" sz="2600" dirty="0" smtClean="0"/>
              <a:t> building special communities</a:t>
            </a:r>
          </a:p>
          <a:p>
            <a:r>
              <a:rPr lang="en-GB" u="sng" dirty="0" smtClean="0"/>
              <a:t>Blended learning:</a:t>
            </a:r>
          </a:p>
          <a:p>
            <a:pPr lvl="1"/>
            <a:r>
              <a:rPr lang="en-GB" sz="2600" dirty="0" smtClean="0"/>
              <a:t> e-learning mixed with traditional  face-to-face consultations</a:t>
            </a:r>
          </a:p>
          <a:p>
            <a:pPr lvl="1"/>
            <a:r>
              <a:rPr lang="en-GB" sz="2600" dirty="0" smtClean="0"/>
              <a:t>Alleviating the feeling of isolation</a:t>
            </a:r>
          </a:p>
          <a:p>
            <a:pPr>
              <a:buNone/>
            </a:pPr>
            <a:endParaRPr lang="hu-HU" u="sng" dirty="0" smtClean="0"/>
          </a:p>
          <a:p>
            <a:endParaRPr lang="hu-H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Cultural aspects </a:t>
            </a:r>
            <a:endParaRPr lang="en-GB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2400" dirty="0" smtClean="0"/>
              <a:t>Cultural differences have psychological aspects</a:t>
            </a:r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r>
              <a:rPr lang="en-GB" sz="2400" dirty="0" smtClean="0"/>
              <a:t>Psychological factors of distance learning are varied</a:t>
            </a:r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r>
              <a:rPr lang="en-GB" sz="2400" dirty="0" smtClean="0"/>
              <a:t>Comparison and implementation of  best practice needs careful attention</a:t>
            </a:r>
            <a:endParaRPr lang="en-GB" sz="2400" dirty="0"/>
          </a:p>
        </p:txBody>
      </p:sp>
      <p:cxnSp>
        <p:nvCxnSpPr>
          <p:cNvPr id="5" name="Egyenes összekötő nyíllal 4"/>
          <p:cNvCxnSpPr/>
          <p:nvPr/>
        </p:nvCxnSpPr>
        <p:spPr>
          <a:xfrm rot="5400000">
            <a:off x="4140746" y="3068166"/>
            <a:ext cx="720080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 rot="5400000">
            <a:off x="4104742" y="4832362"/>
            <a:ext cx="792088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235</Words>
  <Application>Microsoft Office PowerPoint</Application>
  <PresentationFormat>Diavetítés a képernyőre (4:3 oldalarány)</PresentationFormat>
  <Paragraphs>79</Paragraphs>
  <Slides>8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Áramlás</vt:lpstr>
      <vt:lpstr>Psychological Factors in Distance Learning</vt:lpstr>
      <vt:lpstr>Relevant Groups of Psychological Factors</vt:lpstr>
      <vt:lpstr>Motivation factors</vt:lpstr>
      <vt:lpstr>Communication factors</vt:lpstr>
      <vt:lpstr>Relationship of Psychological factors</vt:lpstr>
      <vt:lpstr>Psychological factors at our institution – the issues</vt:lpstr>
      <vt:lpstr>Psychological factors at our institution - solutions</vt:lpstr>
      <vt:lpstr>Cultural aspects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Keresztes család</dc:creator>
  <cp:lastModifiedBy>Keresztes család</cp:lastModifiedBy>
  <cp:revision>22</cp:revision>
  <dcterms:created xsi:type="dcterms:W3CDTF">2011-05-29T22:11:03Z</dcterms:created>
  <dcterms:modified xsi:type="dcterms:W3CDTF">2011-05-30T06:26:59Z</dcterms:modified>
</cp:coreProperties>
</file>