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840" r:id="rId1"/>
  </p:sldMasterIdLst>
  <p:notesMasterIdLst>
    <p:notesMasterId r:id="rId15"/>
  </p:notesMasterIdLst>
  <p:handoutMasterIdLst>
    <p:handoutMasterId r:id="rId16"/>
  </p:handoutMasterIdLst>
  <p:sldIdLst>
    <p:sldId id="256" r:id="rId2"/>
    <p:sldId id="328" r:id="rId3"/>
    <p:sldId id="313" r:id="rId4"/>
    <p:sldId id="315" r:id="rId5"/>
    <p:sldId id="314" r:id="rId6"/>
    <p:sldId id="318" r:id="rId7"/>
    <p:sldId id="322" r:id="rId8"/>
    <p:sldId id="323" r:id="rId9"/>
    <p:sldId id="324" r:id="rId10"/>
    <p:sldId id="325" r:id="rId11"/>
    <p:sldId id="319" r:id="rId12"/>
    <p:sldId id="327" r:id="rId13"/>
    <p:sldId id="326" r:id="rId14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2B4D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2" autoAdjust="0"/>
    <p:restoredTop sz="85927" autoAdjust="0"/>
  </p:normalViewPr>
  <p:slideViewPr>
    <p:cSldViewPr snapToGrid="0">
      <p:cViewPr varScale="1">
        <p:scale>
          <a:sx n="96" d="100"/>
          <a:sy n="96" d="100"/>
        </p:scale>
        <p:origin x="-103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F1CF22-FD25-43D0-A0F1-A0525A32CD84}" type="doc">
      <dgm:prSet loTypeId="urn:microsoft.com/office/officeart/2005/8/layout/chevron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16DE22E4-BCAE-4B7D-858F-6456CAA8ACC4}">
      <dgm:prSet phldrT="[Szöveg]" custT="1"/>
      <dgm:spPr/>
      <dgm:t>
        <a:bodyPr/>
        <a:lstStyle/>
        <a:p>
          <a:r>
            <a:rPr lang="hu-HU" sz="1400" dirty="0">
              <a:latin typeface="Times New Roman" pitchFamily="18" charset="0"/>
              <a:cs typeface="Times New Roman" pitchFamily="18" charset="0"/>
            </a:rPr>
            <a:t>1920-as </a:t>
          </a:r>
          <a:r>
            <a:rPr lang="hu-HU" sz="1400" dirty="0" smtClean="0">
              <a:latin typeface="Times New Roman" pitchFamily="18" charset="0"/>
              <a:cs typeface="Times New Roman" pitchFamily="18" charset="0"/>
              <a:sym typeface="Symbol"/>
            </a:rPr>
            <a:t></a:t>
          </a:r>
          <a:r>
            <a:rPr lang="hu-H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hu-HU" sz="1400" dirty="0">
              <a:latin typeface="Times New Roman" pitchFamily="18" charset="0"/>
              <a:cs typeface="Times New Roman" pitchFamily="18" charset="0"/>
            </a:rPr>
            <a:t>'50-es évek</a:t>
          </a:r>
        </a:p>
      </dgm:t>
    </dgm:pt>
    <dgm:pt modelId="{3DC03D1A-97CC-4E51-8497-1CA7A4101ED2}" type="parTrans" cxnId="{97B1EE66-8F91-420C-B0B1-E6E8A7D172CC}">
      <dgm:prSet/>
      <dgm:spPr/>
      <dgm:t>
        <a:bodyPr/>
        <a:lstStyle/>
        <a:p>
          <a:endParaRPr lang="hu-HU" sz="900"/>
        </a:p>
      </dgm:t>
    </dgm:pt>
    <dgm:pt modelId="{7DFBACE2-9F68-4667-BB2A-BEC656887547}" type="sibTrans" cxnId="{97B1EE66-8F91-420C-B0B1-E6E8A7D172CC}">
      <dgm:prSet/>
      <dgm:spPr/>
      <dgm:t>
        <a:bodyPr/>
        <a:lstStyle/>
        <a:p>
          <a:endParaRPr lang="hu-HU" sz="900"/>
        </a:p>
      </dgm:t>
    </dgm:pt>
    <dgm:pt modelId="{85385CEC-57A7-4235-9256-997488D6AA29}">
      <dgm:prSet phldrT="[Szöveg]" custT="1"/>
      <dgm:spPr/>
      <dgm:t>
        <a:bodyPr/>
        <a:lstStyle/>
        <a:p>
          <a:r>
            <a:rPr lang="hu-HU" sz="1400" b="1" dirty="0">
              <a:latin typeface="Times New Roman" pitchFamily="18" charset="0"/>
              <a:cs typeface="Times New Roman" pitchFamily="18" charset="0"/>
            </a:rPr>
            <a:t>HW:</a:t>
          </a:r>
          <a:r>
            <a:rPr lang="hu-HU" sz="1400" dirty="0">
              <a:latin typeface="Times New Roman" pitchFamily="18" charset="0"/>
              <a:cs typeface="Times New Roman" pitchFamily="18" charset="0"/>
            </a:rPr>
            <a:t> nyilvános rádió- és TV-adások; rádióiskolák, iskolatelevíziók; országos lefedettség, megfelelő mennyiségű vevőkészülék.</a:t>
          </a:r>
        </a:p>
      </dgm:t>
    </dgm:pt>
    <dgm:pt modelId="{1C8679ED-0FC4-4080-9241-A943892EB479}" type="parTrans" cxnId="{AEE92801-C4F7-49CB-B9F6-61E526E4ADEC}">
      <dgm:prSet/>
      <dgm:spPr/>
      <dgm:t>
        <a:bodyPr/>
        <a:lstStyle/>
        <a:p>
          <a:endParaRPr lang="hu-HU" sz="900"/>
        </a:p>
      </dgm:t>
    </dgm:pt>
    <dgm:pt modelId="{7E8A20D3-3850-4B48-8575-320802796305}" type="sibTrans" cxnId="{AEE92801-C4F7-49CB-B9F6-61E526E4ADEC}">
      <dgm:prSet/>
      <dgm:spPr/>
      <dgm:t>
        <a:bodyPr/>
        <a:lstStyle/>
        <a:p>
          <a:endParaRPr lang="hu-HU" sz="900"/>
        </a:p>
      </dgm:t>
    </dgm:pt>
    <dgm:pt modelId="{B6DD68BD-DE37-4564-9D78-F232BAC8723D}">
      <dgm:prSet phldrT="[Szöveg]" custT="1"/>
      <dgm:spPr/>
      <dgm:t>
        <a:bodyPr/>
        <a:lstStyle/>
        <a:p>
          <a:r>
            <a:rPr lang="hu-HU" sz="1400" dirty="0">
              <a:latin typeface="Times New Roman" pitchFamily="18" charset="0"/>
              <a:cs typeface="Times New Roman" pitchFamily="18" charset="0"/>
            </a:rPr>
            <a:t>1960-as </a:t>
          </a:r>
          <a:r>
            <a:rPr lang="hu-HU" sz="1400" dirty="0" smtClean="0">
              <a:latin typeface="Times New Roman" pitchFamily="18" charset="0"/>
              <a:cs typeface="Times New Roman" pitchFamily="18" charset="0"/>
              <a:sym typeface="Symbol"/>
            </a:rPr>
            <a:t></a:t>
          </a:r>
          <a:r>
            <a:rPr lang="hu-H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hu-HU" sz="1400" dirty="0">
              <a:latin typeface="Times New Roman" pitchFamily="18" charset="0"/>
              <a:cs typeface="Times New Roman" pitchFamily="18" charset="0"/>
            </a:rPr>
            <a:t>'80-as évek</a:t>
          </a:r>
        </a:p>
      </dgm:t>
    </dgm:pt>
    <dgm:pt modelId="{920D8721-9B94-4146-B1BE-643529B40B21}" type="parTrans" cxnId="{7E23B86A-FE10-4057-A1B2-CACC80C6E7CC}">
      <dgm:prSet/>
      <dgm:spPr/>
      <dgm:t>
        <a:bodyPr/>
        <a:lstStyle/>
        <a:p>
          <a:endParaRPr lang="hu-HU" sz="900"/>
        </a:p>
      </dgm:t>
    </dgm:pt>
    <dgm:pt modelId="{927469E6-B289-4FC6-B619-BF2361347697}" type="sibTrans" cxnId="{7E23B86A-FE10-4057-A1B2-CACC80C6E7CC}">
      <dgm:prSet/>
      <dgm:spPr/>
      <dgm:t>
        <a:bodyPr/>
        <a:lstStyle/>
        <a:p>
          <a:endParaRPr lang="hu-HU" sz="900"/>
        </a:p>
      </dgm:t>
    </dgm:pt>
    <dgm:pt modelId="{9FA3EB80-1FD4-46C3-81F9-7CFF37B24655}">
      <dgm:prSet phldrT="[Szöveg]" custT="1"/>
      <dgm:spPr/>
      <dgm:t>
        <a:bodyPr/>
        <a:lstStyle/>
        <a:p>
          <a:r>
            <a:rPr lang="hu-HU" sz="1400" b="1">
              <a:latin typeface="Times New Roman" pitchFamily="18" charset="0"/>
              <a:cs typeface="Times New Roman" pitchFamily="18" charset="0"/>
            </a:rPr>
            <a:t>HW: </a:t>
          </a:r>
          <a:r>
            <a:rPr lang="hu-HU" sz="1400">
              <a:latin typeface="Times New Roman" pitchFamily="18" charset="0"/>
              <a:cs typeface="Times New Roman" pitchFamily="18" charset="0"/>
            </a:rPr>
            <a:t>mágneses hang- és videorögzítés, PC-k iskolai oktatásban  is.</a:t>
          </a:r>
        </a:p>
      </dgm:t>
    </dgm:pt>
    <dgm:pt modelId="{F5BA5698-CF78-449A-9433-BF7079F336D4}" type="parTrans" cxnId="{BA865E19-5844-472E-A11D-DF250CE4D510}">
      <dgm:prSet/>
      <dgm:spPr/>
      <dgm:t>
        <a:bodyPr/>
        <a:lstStyle/>
        <a:p>
          <a:endParaRPr lang="hu-HU" sz="900"/>
        </a:p>
      </dgm:t>
    </dgm:pt>
    <dgm:pt modelId="{CCFCEC99-5635-43A0-9885-7927CB6123D5}" type="sibTrans" cxnId="{BA865E19-5844-472E-A11D-DF250CE4D510}">
      <dgm:prSet/>
      <dgm:spPr/>
      <dgm:t>
        <a:bodyPr/>
        <a:lstStyle/>
        <a:p>
          <a:endParaRPr lang="hu-HU" sz="900"/>
        </a:p>
      </dgm:t>
    </dgm:pt>
    <dgm:pt modelId="{47A6786E-FA2D-4BC3-8B07-6567374BEB78}">
      <dgm:prSet phldrT="[Szöveg]" custT="1"/>
      <dgm:spPr/>
      <dgm:t>
        <a:bodyPr/>
        <a:lstStyle/>
        <a:p>
          <a:r>
            <a:rPr lang="hu-HU" sz="1400" dirty="0">
              <a:latin typeface="Times New Roman" pitchFamily="18" charset="0"/>
              <a:cs typeface="Times New Roman" pitchFamily="18" charset="0"/>
            </a:rPr>
            <a:t>1990-es </a:t>
          </a:r>
          <a:r>
            <a:rPr lang="hu-HU" sz="1400" dirty="0" smtClean="0">
              <a:latin typeface="Times New Roman" pitchFamily="18" charset="0"/>
              <a:cs typeface="Times New Roman" pitchFamily="18" charset="0"/>
              <a:sym typeface="Symbol"/>
            </a:rPr>
            <a:t></a:t>
          </a:r>
          <a:r>
            <a:rPr lang="hu-H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hu-HU" sz="1400" dirty="0">
              <a:latin typeface="Times New Roman" pitchFamily="18" charset="0"/>
              <a:cs typeface="Times New Roman" pitchFamily="18" charset="0"/>
            </a:rPr>
            <a:t>2000-es évek</a:t>
          </a:r>
        </a:p>
      </dgm:t>
    </dgm:pt>
    <dgm:pt modelId="{DE758D51-DEBE-4821-B3EF-0192BE69744E}" type="parTrans" cxnId="{89026DAB-36F2-4762-B66C-BEA0812400F1}">
      <dgm:prSet/>
      <dgm:spPr/>
      <dgm:t>
        <a:bodyPr/>
        <a:lstStyle/>
        <a:p>
          <a:endParaRPr lang="hu-HU" sz="900"/>
        </a:p>
      </dgm:t>
    </dgm:pt>
    <dgm:pt modelId="{88610741-6E10-495A-B138-67EC748854B4}" type="sibTrans" cxnId="{89026DAB-36F2-4762-B66C-BEA0812400F1}">
      <dgm:prSet/>
      <dgm:spPr/>
      <dgm:t>
        <a:bodyPr/>
        <a:lstStyle/>
        <a:p>
          <a:endParaRPr lang="hu-HU" sz="900"/>
        </a:p>
      </dgm:t>
    </dgm:pt>
    <dgm:pt modelId="{BA71BBCB-E003-4D41-9EBC-4C2DEEB65CD0}">
      <dgm:prSet phldrT="[Szöveg]" custT="1"/>
      <dgm:spPr/>
      <dgm:t>
        <a:bodyPr/>
        <a:lstStyle/>
        <a:p>
          <a:r>
            <a:rPr lang="hu-HU" sz="1400" b="1">
              <a:latin typeface="Times New Roman" pitchFamily="18" charset="0"/>
              <a:cs typeface="Times New Roman" pitchFamily="18" charset="0"/>
            </a:rPr>
            <a:t>HW:</a:t>
          </a:r>
          <a:r>
            <a:rPr lang="hu-HU" sz="1400">
              <a:latin typeface="Times New Roman" pitchFamily="18" charset="0"/>
              <a:cs typeface="Times New Roman" pitchFamily="18" charset="0"/>
            </a:rPr>
            <a:t> internet, szélessávú adatátvitel; egyre erősebb és drágább hardver felhasználói oldalon.</a:t>
          </a:r>
        </a:p>
      </dgm:t>
    </dgm:pt>
    <dgm:pt modelId="{EDA335C0-FB60-4C34-BA5D-4B56774ABFA5}" type="parTrans" cxnId="{1F447EA2-C942-49FE-8410-823799417E47}">
      <dgm:prSet/>
      <dgm:spPr/>
      <dgm:t>
        <a:bodyPr/>
        <a:lstStyle/>
        <a:p>
          <a:endParaRPr lang="hu-HU" sz="900"/>
        </a:p>
      </dgm:t>
    </dgm:pt>
    <dgm:pt modelId="{B0A214DE-7C66-474C-818E-B37A837B5443}" type="sibTrans" cxnId="{1F447EA2-C942-49FE-8410-823799417E47}">
      <dgm:prSet/>
      <dgm:spPr/>
      <dgm:t>
        <a:bodyPr/>
        <a:lstStyle/>
        <a:p>
          <a:endParaRPr lang="hu-HU" sz="900"/>
        </a:p>
      </dgm:t>
    </dgm:pt>
    <dgm:pt modelId="{9F6D7DBE-47E5-4DA4-98EB-76DC368F2CBF}">
      <dgm:prSet custT="1"/>
      <dgm:spPr/>
      <dgm:t>
        <a:bodyPr/>
        <a:lstStyle/>
        <a:p>
          <a:r>
            <a:rPr lang="hu-HU" sz="1400" dirty="0">
              <a:latin typeface="Times New Roman" pitchFamily="18" charset="0"/>
              <a:cs typeface="Times New Roman" pitchFamily="18" charset="0"/>
            </a:rPr>
            <a:t>2010-es</a:t>
          </a:r>
          <a:br>
            <a:rPr lang="hu-HU" sz="1400" dirty="0">
              <a:latin typeface="Times New Roman" pitchFamily="18" charset="0"/>
              <a:cs typeface="Times New Roman" pitchFamily="18" charset="0"/>
            </a:rPr>
          </a:br>
          <a:r>
            <a:rPr lang="hu-HU" sz="1400" dirty="0">
              <a:latin typeface="Times New Roman" pitchFamily="18" charset="0"/>
              <a:cs typeface="Times New Roman" pitchFamily="18" charset="0"/>
            </a:rPr>
            <a:t>évek</a:t>
          </a:r>
        </a:p>
      </dgm:t>
    </dgm:pt>
    <dgm:pt modelId="{857D7A2E-A97B-474D-A775-7EB69C6A0A58}" type="parTrans" cxnId="{1418A945-73DA-48B0-BE80-23F398B9D74F}">
      <dgm:prSet/>
      <dgm:spPr/>
      <dgm:t>
        <a:bodyPr/>
        <a:lstStyle/>
        <a:p>
          <a:endParaRPr lang="hu-HU" sz="900"/>
        </a:p>
      </dgm:t>
    </dgm:pt>
    <dgm:pt modelId="{FADAFE52-0532-4161-A1DD-0E4CFBC4672E}" type="sibTrans" cxnId="{1418A945-73DA-48B0-BE80-23F398B9D74F}">
      <dgm:prSet/>
      <dgm:spPr/>
      <dgm:t>
        <a:bodyPr/>
        <a:lstStyle/>
        <a:p>
          <a:endParaRPr lang="hu-HU" sz="900"/>
        </a:p>
      </dgm:t>
    </dgm:pt>
    <dgm:pt modelId="{8EE20275-29A6-4FC7-A388-814A222B255B}">
      <dgm:prSet custT="1"/>
      <dgm:spPr/>
      <dgm:t>
        <a:bodyPr/>
        <a:lstStyle/>
        <a:p>
          <a:r>
            <a:rPr lang="hu-HU" sz="1400" b="1">
              <a:latin typeface="Times New Roman" pitchFamily="18" charset="0"/>
              <a:cs typeface="Times New Roman" pitchFamily="18" charset="0"/>
            </a:rPr>
            <a:t>SW: </a:t>
          </a:r>
          <a:r>
            <a:rPr lang="hu-HU" sz="1400">
              <a:latin typeface="Times New Roman" pitchFamily="18" charset="0"/>
              <a:cs typeface="Times New Roman" pitchFamily="18" charset="0"/>
            </a:rPr>
            <a:t>jelentős háttértámogatás igény (rendezés, szerkesztés, vágás stb.).</a:t>
          </a:r>
        </a:p>
      </dgm:t>
    </dgm:pt>
    <dgm:pt modelId="{D77B9690-2BAA-43B0-B06A-B289CD21F8E3}" type="parTrans" cxnId="{9679308C-01B9-45A9-9321-B864F1A6102C}">
      <dgm:prSet/>
      <dgm:spPr/>
      <dgm:t>
        <a:bodyPr/>
        <a:lstStyle/>
        <a:p>
          <a:endParaRPr lang="hu-HU" sz="900"/>
        </a:p>
      </dgm:t>
    </dgm:pt>
    <dgm:pt modelId="{601171EA-6B1D-4DC9-B44E-0CE044FF6076}" type="sibTrans" cxnId="{9679308C-01B9-45A9-9321-B864F1A6102C}">
      <dgm:prSet/>
      <dgm:spPr/>
      <dgm:t>
        <a:bodyPr/>
        <a:lstStyle/>
        <a:p>
          <a:endParaRPr lang="hu-HU" sz="900"/>
        </a:p>
      </dgm:t>
    </dgm:pt>
    <dgm:pt modelId="{8417F2B8-47ED-4575-A4BB-DEE508BB66F4}">
      <dgm:prSet custT="1"/>
      <dgm:spPr/>
      <dgm:t>
        <a:bodyPr/>
        <a:lstStyle/>
        <a:p>
          <a:r>
            <a:rPr lang="hu-HU" sz="1400" b="1" dirty="0">
              <a:latin typeface="Times New Roman" pitchFamily="18" charset="0"/>
              <a:cs typeface="Times New Roman" pitchFamily="18" charset="0"/>
            </a:rPr>
            <a:t>HR:</a:t>
          </a:r>
          <a:r>
            <a:rPr lang="hu-HU" sz="1400" dirty="0">
              <a:latin typeface="Times New Roman" pitchFamily="18" charset="0"/>
              <a:cs typeface="Times New Roman" pitchFamily="18" charset="0"/>
            </a:rPr>
            <a:t> tömeges érdeklődés; oktatható témák, csatornák és műsoridő korlátozott; nagyközönség számára kevés érdeklődést kiváltó oktató.</a:t>
          </a:r>
        </a:p>
      </dgm:t>
    </dgm:pt>
    <dgm:pt modelId="{01C7E924-C38C-4A56-B778-4C06E932FAF0}" type="parTrans" cxnId="{11734026-3E14-4D2F-8946-A152B12E9AE7}">
      <dgm:prSet/>
      <dgm:spPr/>
      <dgm:t>
        <a:bodyPr/>
        <a:lstStyle/>
        <a:p>
          <a:endParaRPr lang="hu-HU" sz="900"/>
        </a:p>
      </dgm:t>
    </dgm:pt>
    <dgm:pt modelId="{C1318799-28D2-4DD4-A5F8-A20EF87670CD}" type="sibTrans" cxnId="{11734026-3E14-4D2F-8946-A152B12E9AE7}">
      <dgm:prSet/>
      <dgm:spPr/>
      <dgm:t>
        <a:bodyPr/>
        <a:lstStyle/>
        <a:p>
          <a:endParaRPr lang="hu-HU" sz="900"/>
        </a:p>
      </dgm:t>
    </dgm:pt>
    <dgm:pt modelId="{E00FD043-9296-4C7C-B3A8-5666653E0639}">
      <dgm:prSet custT="1"/>
      <dgm:spPr/>
      <dgm:t>
        <a:bodyPr/>
        <a:lstStyle/>
        <a:p>
          <a:r>
            <a:rPr lang="hu-HU" sz="1400" b="1" dirty="0">
              <a:latin typeface="Times New Roman" pitchFamily="18" charset="0"/>
              <a:cs typeface="Times New Roman" pitchFamily="18" charset="0"/>
            </a:rPr>
            <a:t>SW:</a:t>
          </a:r>
          <a:r>
            <a:rPr lang="hu-HU" sz="1400" dirty="0">
              <a:latin typeface="Times New Roman" pitchFamily="18" charset="0"/>
              <a:cs typeface="Times New Roman" pitchFamily="18" charset="0"/>
            </a:rPr>
            <a:t> magnetofonok elsősorban a nyelvi laborokban, nyelvoktató </a:t>
          </a:r>
          <a:r>
            <a:rPr lang="hu-HU" sz="1400" dirty="0" smtClean="0">
              <a:latin typeface="Times New Roman" pitchFamily="18" charset="0"/>
              <a:cs typeface="Times New Roman" pitchFamily="18" charset="0"/>
            </a:rPr>
            <a:t>programok</a:t>
          </a:r>
          <a:r>
            <a:rPr lang="hu-HU" sz="1400" dirty="0">
              <a:latin typeface="Times New Roman" pitchFamily="18" charset="0"/>
              <a:cs typeface="Times New Roman" pitchFamily="18" charset="0"/>
            </a:rPr>
            <a:t>; </a:t>
          </a:r>
          <a:r>
            <a:rPr lang="hu-HU" sz="1400" dirty="0" smtClean="0">
              <a:latin typeface="Times New Roman" pitchFamily="18" charset="0"/>
              <a:cs typeface="Times New Roman" pitchFamily="18" charset="0"/>
            </a:rPr>
            <a:t/>
          </a:r>
          <a:br>
            <a:rPr lang="hu-HU" sz="1400" dirty="0" smtClean="0">
              <a:latin typeface="Times New Roman" pitchFamily="18" charset="0"/>
              <a:cs typeface="Times New Roman" pitchFamily="18" charset="0"/>
            </a:rPr>
          </a:br>
          <a:r>
            <a:rPr lang="hu-HU" sz="1400" dirty="0" smtClean="0">
              <a:latin typeface="Times New Roman" pitchFamily="18" charset="0"/>
              <a:cs typeface="Times New Roman" pitchFamily="18" charset="0"/>
            </a:rPr>
            <a:t>videofelvételek </a:t>
          </a:r>
          <a:r>
            <a:rPr lang="hu-HU" sz="1400" dirty="0">
              <a:latin typeface="Times New Roman" pitchFamily="18" charset="0"/>
              <a:cs typeface="Times New Roman" pitchFamily="18" charset="0"/>
            </a:rPr>
            <a:t>vágása a videomagnókkal </a:t>
          </a:r>
          <a:r>
            <a:rPr lang="hu-HU" sz="1400" dirty="0" smtClean="0">
              <a:latin typeface="Times New Roman" pitchFamily="18" charset="0"/>
              <a:cs typeface="Times New Roman" pitchFamily="18" charset="0"/>
            </a:rPr>
            <a:t>és </a:t>
          </a:r>
          <a:r>
            <a:rPr lang="hu-HU" sz="1400" dirty="0">
              <a:latin typeface="Times New Roman" pitchFamily="18" charset="0"/>
              <a:cs typeface="Times New Roman" pitchFamily="18" charset="0"/>
            </a:rPr>
            <a:t>PC-k irodai szoftverei még nehézkesek.</a:t>
          </a:r>
        </a:p>
      </dgm:t>
    </dgm:pt>
    <dgm:pt modelId="{39FF59E0-0C6B-4B84-ABBE-4174CCF18F07}" type="parTrans" cxnId="{10EEA36D-362E-4AE1-B2A2-84875F8FF48A}">
      <dgm:prSet/>
      <dgm:spPr/>
      <dgm:t>
        <a:bodyPr/>
        <a:lstStyle/>
        <a:p>
          <a:endParaRPr lang="hu-HU" sz="900"/>
        </a:p>
      </dgm:t>
    </dgm:pt>
    <dgm:pt modelId="{45C42791-8C67-41B3-80E8-B85DFE6832E8}" type="sibTrans" cxnId="{10EEA36D-362E-4AE1-B2A2-84875F8FF48A}">
      <dgm:prSet/>
      <dgm:spPr/>
      <dgm:t>
        <a:bodyPr/>
        <a:lstStyle/>
        <a:p>
          <a:endParaRPr lang="hu-HU" sz="900"/>
        </a:p>
      </dgm:t>
    </dgm:pt>
    <dgm:pt modelId="{2F24E895-F7BC-4991-BCC2-45DFDCB28A26}">
      <dgm:prSet custT="1"/>
      <dgm:spPr/>
      <dgm:t>
        <a:bodyPr/>
        <a:lstStyle/>
        <a:p>
          <a:r>
            <a:rPr lang="hu-HU" sz="1400" b="1" dirty="0">
              <a:latin typeface="Times New Roman" pitchFamily="18" charset="0"/>
              <a:cs typeface="Times New Roman" pitchFamily="18" charset="0"/>
            </a:rPr>
            <a:t>HR:</a:t>
          </a:r>
          <a:r>
            <a:rPr lang="hu-HU" sz="1400" dirty="0">
              <a:latin typeface="Times New Roman" pitchFamily="18" charset="0"/>
              <a:cs typeface="Times New Roman" pitchFamily="18" charset="0"/>
            </a:rPr>
            <a:t> nyelvtanító programokat tanárok is készítettek; videofelvételek: hagyományos előadások, prezentációk szemléltetésére. MS Office programok és klónjaik több platformra.</a:t>
          </a:r>
        </a:p>
      </dgm:t>
    </dgm:pt>
    <dgm:pt modelId="{09C21920-E5DE-448F-8BBF-71D581761073}" type="parTrans" cxnId="{29652226-80B1-4C33-A72D-51B861B1FDBB}">
      <dgm:prSet/>
      <dgm:spPr/>
      <dgm:t>
        <a:bodyPr/>
        <a:lstStyle/>
        <a:p>
          <a:endParaRPr lang="hu-HU" sz="900"/>
        </a:p>
      </dgm:t>
    </dgm:pt>
    <dgm:pt modelId="{6D05333D-4E75-482F-8AEB-08E134BAA63B}" type="sibTrans" cxnId="{29652226-80B1-4C33-A72D-51B861B1FDBB}">
      <dgm:prSet/>
      <dgm:spPr/>
      <dgm:t>
        <a:bodyPr/>
        <a:lstStyle/>
        <a:p>
          <a:endParaRPr lang="hu-HU" sz="900"/>
        </a:p>
      </dgm:t>
    </dgm:pt>
    <dgm:pt modelId="{591E50E6-C491-4066-BCE2-5710B78DF144}">
      <dgm:prSet custT="1"/>
      <dgm:spPr/>
      <dgm:t>
        <a:bodyPr/>
        <a:lstStyle/>
        <a:p>
          <a:r>
            <a:rPr lang="hu-HU" sz="1400" b="1" dirty="0">
              <a:latin typeface="Times New Roman" pitchFamily="18" charset="0"/>
              <a:cs typeface="Times New Roman" pitchFamily="18" charset="0"/>
            </a:rPr>
            <a:t>SW:</a:t>
          </a:r>
          <a:r>
            <a:rPr lang="hu-HU" sz="1400" dirty="0">
              <a:latin typeface="Times New Roman" pitchFamily="18" charset="0"/>
              <a:cs typeface="Times New Roman" pitchFamily="18" charset="0"/>
            </a:rPr>
            <a:t> </a:t>
          </a:r>
          <a:r>
            <a:rPr lang="hu-HU" sz="1400" dirty="0" err="1">
              <a:latin typeface="Times New Roman" pitchFamily="18" charset="0"/>
              <a:cs typeface="Times New Roman" pitchFamily="18" charset="0"/>
            </a:rPr>
            <a:t>cloud</a:t>
          </a:r>
          <a:r>
            <a:rPr lang="hu-HU" sz="1400" dirty="0">
              <a:latin typeface="Times New Roman" pitchFamily="18" charset="0"/>
              <a:cs typeface="Times New Roman" pitchFamily="18" charset="0"/>
            </a:rPr>
            <a:t> </a:t>
          </a:r>
          <a:r>
            <a:rPr lang="hu-HU" sz="1400" dirty="0" err="1">
              <a:latin typeface="Times New Roman" pitchFamily="18" charset="0"/>
              <a:cs typeface="Times New Roman" pitchFamily="18" charset="0"/>
            </a:rPr>
            <a:t>computing</a:t>
          </a:r>
          <a:r>
            <a:rPr lang="hu-HU" sz="1400" dirty="0">
              <a:latin typeface="Times New Roman" pitchFamily="18" charset="0"/>
              <a:cs typeface="Times New Roman" pitchFamily="18" charset="0"/>
            </a:rPr>
            <a:t>: számítási szolgáltatások, tárolás, </a:t>
          </a:r>
          <a:r>
            <a:rPr lang="hu-HU" sz="1400" dirty="0" err="1">
              <a:latin typeface="Times New Roman" pitchFamily="18" charset="0"/>
              <a:cs typeface="Times New Roman" pitchFamily="18" charset="0"/>
            </a:rPr>
            <a:t>videoközvetítés</a:t>
          </a:r>
          <a:r>
            <a:rPr lang="hu-HU" sz="1400" dirty="0">
              <a:latin typeface="Times New Roman" pitchFamily="18" charset="0"/>
              <a:cs typeface="Times New Roman" pitchFamily="18" charset="0"/>
            </a:rPr>
            <a:t>, virtuális tanterem.</a:t>
          </a:r>
        </a:p>
      </dgm:t>
    </dgm:pt>
    <dgm:pt modelId="{5B0228C2-F70D-4D13-A9D7-053DCE7F2B1C}" type="parTrans" cxnId="{EBD94898-9A9E-427F-ACE3-21123425A265}">
      <dgm:prSet/>
      <dgm:spPr/>
      <dgm:t>
        <a:bodyPr/>
        <a:lstStyle/>
        <a:p>
          <a:endParaRPr lang="hu-HU" sz="900"/>
        </a:p>
      </dgm:t>
    </dgm:pt>
    <dgm:pt modelId="{2BFAA8F6-C187-4633-B00F-EFCE9D1C43FB}" type="sibTrans" cxnId="{EBD94898-9A9E-427F-ACE3-21123425A265}">
      <dgm:prSet/>
      <dgm:spPr/>
      <dgm:t>
        <a:bodyPr/>
        <a:lstStyle/>
        <a:p>
          <a:endParaRPr lang="hu-HU" sz="900"/>
        </a:p>
      </dgm:t>
    </dgm:pt>
    <dgm:pt modelId="{05386317-05D6-43DB-A062-EC57C54DCC73}">
      <dgm:prSet custT="1"/>
      <dgm:spPr/>
      <dgm:t>
        <a:bodyPr/>
        <a:lstStyle/>
        <a:p>
          <a:r>
            <a:rPr lang="hu-HU" sz="1400" b="1" dirty="0">
              <a:latin typeface="Times New Roman" pitchFamily="18" charset="0"/>
              <a:cs typeface="Times New Roman" pitchFamily="18" charset="0"/>
            </a:rPr>
            <a:t>HR:</a:t>
          </a:r>
          <a:r>
            <a:rPr lang="hu-HU" sz="1400" dirty="0">
              <a:latin typeface="Times New Roman" pitchFamily="18" charset="0"/>
              <a:cs typeface="Times New Roman" pitchFamily="18" charset="0"/>
            </a:rPr>
            <a:t> tanítási-tanulási folyamatba illeszthető szolgáltatások felfedezése a felhőben, kompetenciák, végzettségek megszerzése online.</a:t>
          </a:r>
        </a:p>
      </dgm:t>
    </dgm:pt>
    <dgm:pt modelId="{CAEA3B17-65B6-4038-8826-A8EFB2A55878}" type="parTrans" cxnId="{522893A6-F84C-46C1-8284-0CE84E4D769A}">
      <dgm:prSet/>
      <dgm:spPr/>
      <dgm:t>
        <a:bodyPr/>
        <a:lstStyle/>
        <a:p>
          <a:endParaRPr lang="hu-HU" sz="900"/>
        </a:p>
      </dgm:t>
    </dgm:pt>
    <dgm:pt modelId="{8EB98049-5FA0-441A-9DBC-11E32892D5CB}" type="sibTrans" cxnId="{522893A6-F84C-46C1-8284-0CE84E4D769A}">
      <dgm:prSet/>
      <dgm:spPr/>
      <dgm:t>
        <a:bodyPr/>
        <a:lstStyle/>
        <a:p>
          <a:endParaRPr lang="hu-HU" sz="900"/>
        </a:p>
      </dgm:t>
    </dgm:pt>
    <dgm:pt modelId="{86B5D6AB-8543-422E-AF03-6BDC4104F988}">
      <dgm:prSet custT="1"/>
      <dgm:spPr/>
      <dgm:t>
        <a:bodyPr/>
        <a:lstStyle/>
        <a:p>
          <a:r>
            <a:rPr lang="hu-HU" sz="1400" b="1">
              <a:latin typeface="Times New Roman" pitchFamily="18" charset="0"/>
              <a:cs typeface="Times New Roman" pitchFamily="18" charset="0"/>
            </a:rPr>
            <a:t>HW:</a:t>
          </a:r>
          <a:r>
            <a:rPr lang="hu-HU" sz="1400">
              <a:latin typeface="Times New Roman" pitchFamily="18" charset="0"/>
              <a:cs typeface="Times New Roman" pitchFamily="18" charset="0"/>
            </a:rPr>
            <a:t> mobilinternet, tárhely bővülése; változatos jellemzőjű okostelefonok, táblagépek, phabletek; okos eszközök hálózatba kapcsolása.</a:t>
          </a:r>
        </a:p>
      </dgm:t>
    </dgm:pt>
    <dgm:pt modelId="{E21A75CC-80BB-43FC-A807-91D8F8658B44}" type="parTrans" cxnId="{BE6BA0C8-44B4-4FBA-8BF2-FF2E14D519F6}">
      <dgm:prSet/>
      <dgm:spPr/>
      <dgm:t>
        <a:bodyPr/>
        <a:lstStyle/>
        <a:p>
          <a:endParaRPr lang="hu-HU" sz="900"/>
        </a:p>
      </dgm:t>
    </dgm:pt>
    <dgm:pt modelId="{E02C7B6A-1E37-4FD6-916B-1A90F7FE80D1}" type="sibTrans" cxnId="{BE6BA0C8-44B4-4FBA-8BF2-FF2E14D519F6}">
      <dgm:prSet/>
      <dgm:spPr/>
      <dgm:t>
        <a:bodyPr/>
        <a:lstStyle/>
        <a:p>
          <a:endParaRPr lang="hu-HU" sz="900"/>
        </a:p>
      </dgm:t>
    </dgm:pt>
    <dgm:pt modelId="{552EDE59-7BF7-4227-8AC7-D755D5D5AA48}">
      <dgm:prSet custT="1"/>
      <dgm:spPr/>
      <dgm:t>
        <a:bodyPr/>
        <a:lstStyle/>
        <a:p>
          <a:r>
            <a:rPr lang="hu-HU" sz="1400" b="1" dirty="0">
              <a:latin typeface="Times New Roman" pitchFamily="18" charset="0"/>
              <a:cs typeface="Times New Roman" pitchFamily="18" charset="0"/>
            </a:rPr>
            <a:t>SW:</a:t>
          </a:r>
          <a:r>
            <a:rPr lang="hu-HU" sz="1400" dirty="0">
              <a:latin typeface="Times New Roman" pitchFamily="18" charset="0"/>
              <a:cs typeface="Times New Roman" pitchFamily="18" charset="0"/>
            </a:rPr>
            <a:t> változatos platformok, alkalmazáspiacok.</a:t>
          </a:r>
        </a:p>
      </dgm:t>
    </dgm:pt>
    <dgm:pt modelId="{369000AE-34F6-47EA-A60F-41D2658C006D}" type="parTrans" cxnId="{EC3BEE90-6897-4948-89BB-BDCDDD5CD397}">
      <dgm:prSet/>
      <dgm:spPr/>
      <dgm:t>
        <a:bodyPr/>
        <a:lstStyle/>
        <a:p>
          <a:endParaRPr lang="hu-HU" sz="900"/>
        </a:p>
      </dgm:t>
    </dgm:pt>
    <dgm:pt modelId="{E20BF03B-A477-4F75-9935-1F141155E864}" type="sibTrans" cxnId="{EC3BEE90-6897-4948-89BB-BDCDDD5CD397}">
      <dgm:prSet/>
      <dgm:spPr/>
      <dgm:t>
        <a:bodyPr/>
        <a:lstStyle/>
        <a:p>
          <a:endParaRPr lang="hu-HU" sz="900"/>
        </a:p>
      </dgm:t>
    </dgm:pt>
    <dgm:pt modelId="{15652FF8-B766-4FB5-A8E0-76C9B4474484}">
      <dgm:prSet custT="1"/>
      <dgm:spPr/>
      <dgm:t>
        <a:bodyPr/>
        <a:lstStyle/>
        <a:p>
          <a:r>
            <a:rPr lang="hu-HU" sz="1400" b="1" dirty="0">
              <a:latin typeface="Times New Roman" pitchFamily="18" charset="0"/>
              <a:cs typeface="Times New Roman" pitchFamily="18" charset="0"/>
            </a:rPr>
            <a:t>HR: </a:t>
          </a:r>
          <a:r>
            <a:rPr lang="hu-HU" sz="1400" dirty="0">
              <a:latin typeface="Times New Roman" pitchFamily="18" charset="0"/>
              <a:cs typeface="Times New Roman" pitchFamily="18" charset="0"/>
            </a:rPr>
            <a:t>mobiltanulás, hátrányos helyzetűek és idősek bevonása tanulásba; növekedhet a tanárok és tanulók generációs különbsége.</a:t>
          </a:r>
        </a:p>
      </dgm:t>
    </dgm:pt>
    <dgm:pt modelId="{383C15BD-7061-48A6-AD7F-3AEC69D60A96}" type="parTrans" cxnId="{A43ECAD6-42EA-401E-AC81-2A6A127D5D3B}">
      <dgm:prSet/>
      <dgm:spPr/>
      <dgm:t>
        <a:bodyPr/>
        <a:lstStyle/>
        <a:p>
          <a:endParaRPr lang="hu-HU" sz="900"/>
        </a:p>
      </dgm:t>
    </dgm:pt>
    <dgm:pt modelId="{FE6DFFEA-A045-4FC7-90AE-99FEDB3212A1}" type="sibTrans" cxnId="{A43ECAD6-42EA-401E-AC81-2A6A127D5D3B}">
      <dgm:prSet/>
      <dgm:spPr/>
      <dgm:t>
        <a:bodyPr/>
        <a:lstStyle/>
        <a:p>
          <a:endParaRPr lang="hu-HU" sz="900"/>
        </a:p>
      </dgm:t>
    </dgm:pt>
    <dgm:pt modelId="{F7A5CAE8-706E-49EF-AF36-C48CC446F103}" type="pres">
      <dgm:prSet presAssocID="{37F1CF22-FD25-43D0-A0F1-A0525A32CD8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0B79B832-B3E8-45EF-AF0E-862091C432F5}" type="pres">
      <dgm:prSet presAssocID="{16DE22E4-BCAE-4B7D-858F-6456CAA8ACC4}" presName="composite" presStyleCnt="0"/>
      <dgm:spPr/>
      <dgm:t>
        <a:bodyPr/>
        <a:lstStyle/>
        <a:p>
          <a:endParaRPr lang="hu-HU"/>
        </a:p>
      </dgm:t>
    </dgm:pt>
    <dgm:pt modelId="{F6D5B62C-88C4-4FCA-A5EE-634D236C76C4}" type="pres">
      <dgm:prSet presAssocID="{16DE22E4-BCAE-4B7D-858F-6456CAA8ACC4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A528E33-2C0C-40C6-8F23-AE00E5761047}" type="pres">
      <dgm:prSet presAssocID="{16DE22E4-BCAE-4B7D-858F-6456CAA8ACC4}" presName="descendantText" presStyleLbl="alignAcc1" presStyleIdx="0" presStyleCnt="4" custLinFactNeighborX="12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746057ED-EE54-49F7-8EBE-55780A8A8BFB}" type="pres">
      <dgm:prSet presAssocID="{7DFBACE2-9F68-4667-BB2A-BEC656887547}" presName="sp" presStyleCnt="0"/>
      <dgm:spPr/>
      <dgm:t>
        <a:bodyPr/>
        <a:lstStyle/>
        <a:p>
          <a:endParaRPr lang="hu-HU"/>
        </a:p>
      </dgm:t>
    </dgm:pt>
    <dgm:pt modelId="{22985AC0-6394-45EB-8D70-0E80C2B4BECE}" type="pres">
      <dgm:prSet presAssocID="{B6DD68BD-DE37-4564-9D78-F232BAC8723D}" presName="composite" presStyleCnt="0"/>
      <dgm:spPr/>
      <dgm:t>
        <a:bodyPr/>
        <a:lstStyle/>
        <a:p>
          <a:endParaRPr lang="hu-HU"/>
        </a:p>
      </dgm:t>
    </dgm:pt>
    <dgm:pt modelId="{D7401BDF-AD4C-4600-993F-8BDC59D78A40}" type="pres">
      <dgm:prSet presAssocID="{B6DD68BD-DE37-4564-9D78-F232BAC8723D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228CDBC-9380-401D-96AC-33F97D12DDF6}" type="pres">
      <dgm:prSet presAssocID="{B6DD68BD-DE37-4564-9D78-F232BAC8723D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80E1E581-D54A-4C88-B199-AEFEB95741F3}" type="pres">
      <dgm:prSet presAssocID="{927469E6-B289-4FC6-B619-BF2361347697}" presName="sp" presStyleCnt="0"/>
      <dgm:spPr/>
      <dgm:t>
        <a:bodyPr/>
        <a:lstStyle/>
        <a:p>
          <a:endParaRPr lang="hu-HU"/>
        </a:p>
      </dgm:t>
    </dgm:pt>
    <dgm:pt modelId="{5092C2A6-37DD-4CE6-88B0-B443718EA619}" type="pres">
      <dgm:prSet presAssocID="{47A6786E-FA2D-4BC3-8B07-6567374BEB78}" presName="composite" presStyleCnt="0"/>
      <dgm:spPr/>
      <dgm:t>
        <a:bodyPr/>
        <a:lstStyle/>
        <a:p>
          <a:endParaRPr lang="hu-HU"/>
        </a:p>
      </dgm:t>
    </dgm:pt>
    <dgm:pt modelId="{74AD08BB-86A7-433C-AF72-992C5CE79428}" type="pres">
      <dgm:prSet presAssocID="{47A6786E-FA2D-4BC3-8B07-6567374BEB78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012E0C6-F1B8-4C34-86C6-CDE410461748}" type="pres">
      <dgm:prSet presAssocID="{47A6786E-FA2D-4BC3-8B07-6567374BEB78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82CF452-95C8-4F54-8D01-40E4F96C2314}" type="pres">
      <dgm:prSet presAssocID="{88610741-6E10-495A-B138-67EC748854B4}" presName="sp" presStyleCnt="0"/>
      <dgm:spPr/>
      <dgm:t>
        <a:bodyPr/>
        <a:lstStyle/>
        <a:p>
          <a:endParaRPr lang="hu-HU"/>
        </a:p>
      </dgm:t>
    </dgm:pt>
    <dgm:pt modelId="{72FC2681-A958-4C10-BB2B-DEA957D05777}" type="pres">
      <dgm:prSet presAssocID="{9F6D7DBE-47E5-4DA4-98EB-76DC368F2CBF}" presName="composite" presStyleCnt="0"/>
      <dgm:spPr/>
      <dgm:t>
        <a:bodyPr/>
        <a:lstStyle/>
        <a:p>
          <a:endParaRPr lang="hu-HU"/>
        </a:p>
      </dgm:t>
    </dgm:pt>
    <dgm:pt modelId="{61DF5EAF-AE2F-4767-9DAF-F6F6D90A9A4C}" type="pres">
      <dgm:prSet presAssocID="{9F6D7DBE-47E5-4DA4-98EB-76DC368F2CBF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4C8BA08-AF87-4422-93DD-1A62CC526BEA}" type="pres">
      <dgm:prSet presAssocID="{9F6D7DBE-47E5-4DA4-98EB-76DC368F2CBF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27EAAB79-EB4C-4F8A-90AD-BE80ADD7F6F1}" type="presOf" srcId="{05386317-05D6-43DB-A062-EC57C54DCC73}" destId="{D012E0C6-F1B8-4C34-86C6-CDE410461748}" srcOrd="0" destOrd="2" presId="urn:microsoft.com/office/officeart/2005/8/layout/chevron2"/>
    <dgm:cxn modelId="{842F1E4A-D2C3-4658-B7E9-429D7C04D440}" type="presOf" srcId="{552EDE59-7BF7-4227-8AC7-D755D5D5AA48}" destId="{A4C8BA08-AF87-4422-93DD-1A62CC526BEA}" srcOrd="0" destOrd="1" presId="urn:microsoft.com/office/officeart/2005/8/layout/chevron2"/>
    <dgm:cxn modelId="{2938210D-8A2F-4BF2-8F94-EFB48A34FD3E}" type="presOf" srcId="{37F1CF22-FD25-43D0-A0F1-A0525A32CD84}" destId="{F7A5CAE8-706E-49EF-AF36-C48CC446F103}" srcOrd="0" destOrd="0" presId="urn:microsoft.com/office/officeart/2005/8/layout/chevron2"/>
    <dgm:cxn modelId="{11734026-3E14-4D2F-8946-A152B12E9AE7}" srcId="{16DE22E4-BCAE-4B7D-858F-6456CAA8ACC4}" destId="{8417F2B8-47ED-4575-A4BB-DEE508BB66F4}" srcOrd="2" destOrd="0" parTransId="{01C7E924-C38C-4A56-B778-4C06E932FAF0}" sibTransId="{C1318799-28D2-4DD4-A5F8-A20EF87670CD}"/>
    <dgm:cxn modelId="{522893A6-F84C-46C1-8284-0CE84E4D769A}" srcId="{47A6786E-FA2D-4BC3-8B07-6567374BEB78}" destId="{05386317-05D6-43DB-A062-EC57C54DCC73}" srcOrd="2" destOrd="0" parTransId="{CAEA3B17-65B6-4038-8826-A8EFB2A55878}" sibTransId="{8EB98049-5FA0-441A-9DBC-11E32892D5CB}"/>
    <dgm:cxn modelId="{53DC32BE-04AD-465C-8A60-A3F9CC8FDEC0}" type="presOf" srcId="{591E50E6-C491-4066-BCE2-5710B78DF144}" destId="{D012E0C6-F1B8-4C34-86C6-CDE410461748}" srcOrd="0" destOrd="1" presId="urn:microsoft.com/office/officeart/2005/8/layout/chevron2"/>
    <dgm:cxn modelId="{E023B2C6-B9E6-4612-9244-1499AB4AB6E4}" type="presOf" srcId="{E00FD043-9296-4C7C-B3A8-5666653E0639}" destId="{B228CDBC-9380-401D-96AC-33F97D12DDF6}" srcOrd="0" destOrd="1" presId="urn:microsoft.com/office/officeart/2005/8/layout/chevron2"/>
    <dgm:cxn modelId="{78F8776B-4D31-4D01-892F-5CE744A6D14B}" type="presOf" srcId="{47A6786E-FA2D-4BC3-8B07-6567374BEB78}" destId="{74AD08BB-86A7-433C-AF72-992C5CE79428}" srcOrd="0" destOrd="0" presId="urn:microsoft.com/office/officeart/2005/8/layout/chevron2"/>
    <dgm:cxn modelId="{1AC3E1A8-A6B6-4C59-8D3C-EFB916EAB9A9}" type="presOf" srcId="{2F24E895-F7BC-4991-BCC2-45DFDCB28A26}" destId="{B228CDBC-9380-401D-96AC-33F97D12DDF6}" srcOrd="0" destOrd="2" presId="urn:microsoft.com/office/officeart/2005/8/layout/chevron2"/>
    <dgm:cxn modelId="{AEE92801-C4F7-49CB-B9F6-61E526E4ADEC}" srcId="{16DE22E4-BCAE-4B7D-858F-6456CAA8ACC4}" destId="{85385CEC-57A7-4235-9256-997488D6AA29}" srcOrd="0" destOrd="0" parTransId="{1C8679ED-0FC4-4080-9241-A943892EB479}" sibTransId="{7E8A20D3-3850-4B48-8575-320802796305}"/>
    <dgm:cxn modelId="{308EFF71-2AAA-493B-A908-7CE7A134F7A3}" type="presOf" srcId="{85385CEC-57A7-4235-9256-997488D6AA29}" destId="{EA528E33-2C0C-40C6-8F23-AE00E5761047}" srcOrd="0" destOrd="0" presId="urn:microsoft.com/office/officeart/2005/8/layout/chevron2"/>
    <dgm:cxn modelId="{7E23B86A-FE10-4057-A1B2-CACC80C6E7CC}" srcId="{37F1CF22-FD25-43D0-A0F1-A0525A32CD84}" destId="{B6DD68BD-DE37-4564-9D78-F232BAC8723D}" srcOrd="1" destOrd="0" parTransId="{920D8721-9B94-4146-B1BE-643529B40B21}" sibTransId="{927469E6-B289-4FC6-B619-BF2361347697}"/>
    <dgm:cxn modelId="{10EEA36D-362E-4AE1-B2A2-84875F8FF48A}" srcId="{B6DD68BD-DE37-4564-9D78-F232BAC8723D}" destId="{E00FD043-9296-4C7C-B3A8-5666653E0639}" srcOrd="1" destOrd="0" parTransId="{39FF59E0-0C6B-4B84-ABBE-4174CCF18F07}" sibTransId="{45C42791-8C67-41B3-80E8-B85DFE6832E8}"/>
    <dgm:cxn modelId="{D269978B-4201-472E-827C-02DCC027E66C}" type="presOf" srcId="{9FA3EB80-1FD4-46C3-81F9-7CFF37B24655}" destId="{B228CDBC-9380-401D-96AC-33F97D12DDF6}" srcOrd="0" destOrd="0" presId="urn:microsoft.com/office/officeart/2005/8/layout/chevron2"/>
    <dgm:cxn modelId="{97B1EE66-8F91-420C-B0B1-E6E8A7D172CC}" srcId="{37F1CF22-FD25-43D0-A0F1-A0525A32CD84}" destId="{16DE22E4-BCAE-4B7D-858F-6456CAA8ACC4}" srcOrd="0" destOrd="0" parTransId="{3DC03D1A-97CC-4E51-8497-1CA7A4101ED2}" sibTransId="{7DFBACE2-9F68-4667-BB2A-BEC656887547}"/>
    <dgm:cxn modelId="{3B6C932D-B8F5-4AE9-A512-00A782ADDD6E}" type="presOf" srcId="{BA71BBCB-E003-4D41-9EBC-4C2DEEB65CD0}" destId="{D012E0C6-F1B8-4C34-86C6-CDE410461748}" srcOrd="0" destOrd="0" presId="urn:microsoft.com/office/officeart/2005/8/layout/chevron2"/>
    <dgm:cxn modelId="{89026DAB-36F2-4762-B66C-BEA0812400F1}" srcId="{37F1CF22-FD25-43D0-A0F1-A0525A32CD84}" destId="{47A6786E-FA2D-4BC3-8B07-6567374BEB78}" srcOrd="2" destOrd="0" parTransId="{DE758D51-DEBE-4821-B3EF-0192BE69744E}" sibTransId="{88610741-6E10-495A-B138-67EC748854B4}"/>
    <dgm:cxn modelId="{62D803F4-5FAA-4B09-9CA5-F64D5FDA9017}" type="presOf" srcId="{15652FF8-B766-4FB5-A8E0-76C9B4474484}" destId="{A4C8BA08-AF87-4422-93DD-1A62CC526BEA}" srcOrd="0" destOrd="2" presId="urn:microsoft.com/office/officeart/2005/8/layout/chevron2"/>
    <dgm:cxn modelId="{BE6BA0C8-44B4-4FBA-8BF2-FF2E14D519F6}" srcId="{9F6D7DBE-47E5-4DA4-98EB-76DC368F2CBF}" destId="{86B5D6AB-8543-422E-AF03-6BDC4104F988}" srcOrd="0" destOrd="0" parTransId="{E21A75CC-80BB-43FC-A807-91D8F8658B44}" sibTransId="{E02C7B6A-1E37-4FD6-916B-1A90F7FE80D1}"/>
    <dgm:cxn modelId="{EC3BEE90-6897-4948-89BB-BDCDDD5CD397}" srcId="{9F6D7DBE-47E5-4DA4-98EB-76DC368F2CBF}" destId="{552EDE59-7BF7-4227-8AC7-D755D5D5AA48}" srcOrd="1" destOrd="0" parTransId="{369000AE-34F6-47EA-A60F-41D2658C006D}" sibTransId="{E20BF03B-A477-4F75-9935-1F141155E864}"/>
    <dgm:cxn modelId="{C52CCCE7-B36A-4DC7-A18B-534A66373726}" type="presOf" srcId="{16DE22E4-BCAE-4B7D-858F-6456CAA8ACC4}" destId="{F6D5B62C-88C4-4FCA-A5EE-634D236C76C4}" srcOrd="0" destOrd="0" presId="urn:microsoft.com/office/officeart/2005/8/layout/chevron2"/>
    <dgm:cxn modelId="{3C7EF4F9-EC4C-48A1-AF41-9F618C994D65}" type="presOf" srcId="{B6DD68BD-DE37-4564-9D78-F232BAC8723D}" destId="{D7401BDF-AD4C-4600-993F-8BDC59D78A40}" srcOrd="0" destOrd="0" presId="urn:microsoft.com/office/officeart/2005/8/layout/chevron2"/>
    <dgm:cxn modelId="{1418A945-73DA-48B0-BE80-23F398B9D74F}" srcId="{37F1CF22-FD25-43D0-A0F1-A0525A32CD84}" destId="{9F6D7DBE-47E5-4DA4-98EB-76DC368F2CBF}" srcOrd="3" destOrd="0" parTransId="{857D7A2E-A97B-474D-A775-7EB69C6A0A58}" sibTransId="{FADAFE52-0532-4161-A1DD-0E4CFBC4672E}"/>
    <dgm:cxn modelId="{9679308C-01B9-45A9-9321-B864F1A6102C}" srcId="{16DE22E4-BCAE-4B7D-858F-6456CAA8ACC4}" destId="{8EE20275-29A6-4FC7-A388-814A222B255B}" srcOrd="1" destOrd="0" parTransId="{D77B9690-2BAA-43B0-B06A-B289CD21F8E3}" sibTransId="{601171EA-6B1D-4DC9-B44E-0CE044FF6076}"/>
    <dgm:cxn modelId="{7CDC3739-E13C-47CD-9CA2-54146F6F8B73}" type="presOf" srcId="{8EE20275-29A6-4FC7-A388-814A222B255B}" destId="{EA528E33-2C0C-40C6-8F23-AE00E5761047}" srcOrd="0" destOrd="1" presId="urn:microsoft.com/office/officeart/2005/8/layout/chevron2"/>
    <dgm:cxn modelId="{7E77C3C1-6CC6-4B81-8722-A2BF2617FD30}" type="presOf" srcId="{8417F2B8-47ED-4575-A4BB-DEE508BB66F4}" destId="{EA528E33-2C0C-40C6-8F23-AE00E5761047}" srcOrd="0" destOrd="2" presId="urn:microsoft.com/office/officeart/2005/8/layout/chevron2"/>
    <dgm:cxn modelId="{06627EF3-733B-492E-B4B1-8F05C3CDB046}" type="presOf" srcId="{9F6D7DBE-47E5-4DA4-98EB-76DC368F2CBF}" destId="{61DF5EAF-AE2F-4767-9DAF-F6F6D90A9A4C}" srcOrd="0" destOrd="0" presId="urn:microsoft.com/office/officeart/2005/8/layout/chevron2"/>
    <dgm:cxn modelId="{1F447EA2-C942-49FE-8410-823799417E47}" srcId="{47A6786E-FA2D-4BC3-8B07-6567374BEB78}" destId="{BA71BBCB-E003-4D41-9EBC-4C2DEEB65CD0}" srcOrd="0" destOrd="0" parTransId="{EDA335C0-FB60-4C34-BA5D-4B56774ABFA5}" sibTransId="{B0A214DE-7C66-474C-818E-B37A837B5443}"/>
    <dgm:cxn modelId="{BA865E19-5844-472E-A11D-DF250CE4D510}" srcId="{B6DD68BD-DE37-4564-9D78-F232BAC8723D}" destId="{9FA3EB80-1FD4-46C3-81F9-7CFF37B24655}" srcOrd="0" destOrd="0" parTransId="{F5BA5698-CF78-449A-9433-BF7079F336D4}" sibTransId="{CCFCEC99-5635-43A0-9885-7927CB6123D5}"/>
    <dgm:cxn modelId="{EBD94898-9A9E-427F-ACE3-21123425A265}" srcId="{47A6786E-FA2D-4BC3-8B07-6567374BEB78}" destId="{591E50E6-C491-4066-BCE2-5710B78DF144}" srcOrd="1" destOrd="0" parTransId="{5B0228C2-F70D-4D13-A9D7-053DCE7F2B1C}" sibTransId="{2BFAA8F6-C187-4633-B00F-EFCE9D1C43FB}"/>
    <dgm:cxn modelId="{29652226-80B1-4C33-A72D-51B861B1FDBB}" srcId="{B6DD68BD-DE37-4564-9D78-F232BAC8723D}" destId="{2F24E895-F7BC-4991-BCC2-45DFDCB28A26}" srcOrd="2" destOrd="0" parTransId="{09C21920-E5DE-448F-8BBF-71D581761073}" sibTransId="{6D05333D-4E75-482F-8AEB-08E134BAA63B}"/>
    <dgm:cxn modelId="{39B619B2-BEE2-40C5-92A5-9FEE2CCB4AD4}" type="presOf" srcId="{86B5D6AB-8543-422E-AF03-6BDC4104F988}" destId="{A4C8BA08-AF87-4422-93DD-1A62CC526BEA}" srcOrd="0" destOrd="0" presId="urn:microsoft.com/office/officeart/2005/8/layout/chevron2"/>
    <dgm:cxn modelId="{A43ECAD6-42EA-401E-AC81-2A6A127D5D3B}" srcId="{9F6D7DBE-47E5-4DA4-98EB-76DC368F2CBF}" destId="{15652FF8-B766-4FB5-A8E0-76C9B4474484}" srcOrd="2" destOrd="0" parTransId="{383C15BD-7061-48A6-AD7F-3AEC69D60A96}" sibTransId="{FE6DFFEA-A045-4FC7-90AE-99FEDB3212A1}"/>
    <dgm:cxn modelId="{3BD98FCD-728F-4787-8464-467D209C3344}" type="presParOf" srcId="{F7A5CAE8-706E-49EF-AF36-C48CC446F103}" destId="{0B79B832-B3E8-45EF-AF0E-862091C432F5}" srcOrd="0" destOrd="0" presId="urn:microsoft.com/office/officeart/2005/8/layout/chevron2"/>
    <dgm:cxn modelId="{DE33E9DD-21B4-43A0-8118-B22B54970623}" type="presParOf" srcId="{0B79B832-B3E8-45EF-AF0E-862091C432F5}" destId="{F6D5B62C-88C4-4FCA-A5EE-634D236C76C4}" srcOrd="0" destOrd="0" presId="urn:microsoft.com/office/officeart/2005/8/layout/chevron2"/>
    <dgm:cxn modelId="{8138B7A6-C019-4B0A-BFB2-BA66C6BCE1EE}" type="presParOf" srcId="{0B79B832-B3E8-45EF-AF0E-862091C432F5}" destId="{EA528E33-2C0C-40C6-8F23-AE00E5761047}" srcOrd="1" destOrd="0" presId="urn:microsoft.com/office/officeart/2005/8/layout/chevron2"/>
    <dgm:cxn modelId="{2CDE61A1-8034-4A3D-B18C-27F536DB220C}" type="presParOf" srcId="{F7A5CAE8-706E-49EF-AF36-C48CC446F103}" destId="{746057ED-EE54-49F7-8EBE-55780A8A8BFB}" srcOrd="1" destOrd="0" presId="urn:microsoft.com/office/officeart/2005/8/layout/chevron2"/>
    <dgm:cxn modelId="{0139DBFD-F7F8-40B3-8467-9EC91E25B415}" type="presParOf" srcId="{F7A5CAE8-706E-49EF-AF36-C48CC446F103}" destId="{22985AC0-6394-45EB-8D70-0E80C2B4BECE}" srcOrd="2" destOrd="0" presId="urn:microsoft.com/office/officeart/2005/8/layout/chevron2"/>
    <dgm:cxn modelId="{C4198BAA-6417-433C-9455-DC8DEBDABF6A}" type="presParOf" srcId="{22985AC0-6394-45EB-8D70-0E80C2B4BECE}" destId="{D7401BDF-AD4C-4600-993F-8BDC59D78A40}" srcOrd="0" destOrd="0" presId="urn:microsoft.com/office/officeart/2005/8/layout/chevron2"/>
    <dgm:cxn modelId="{2B2E1E6B-C739-4D5D-B91D-A96DDA2EA6C6}" type="presParOf" srcId="{22985AC0-6394-45EB-8D70-0E80C2B4BECE}" destId="{B228CDBC-9380-401D-96AC-33F97D12DDF6}" srcOrd="1" destOrd="0" presId="urn:microsoft.com/office/officeart/2005/8/layout/chevron2"/>
    <dgm:cxn modelId="{E4E2780D-13B1-433F-A224-A11E7ABAA740}" type="presParOf" srcId="{F7A5CAE8-706E-49EF-AF36-C48CC446F103}" destId="{80E1E581-D54A-4C88-B199-AEFEB95741F3}" srcOrd="3" destOrd="0" presId="urn:microsoft.com/office/officeart/2005/8/layout/chevron2"/>
    <dgm:cxn modelId="{2BECE00D-C29B-4B21-96B1-904C28590AC5}" type="presParOf" srcId="{F7A5CAE8-706E-49EF-AF36-C48CC446F103}" destId="{5092C2A6-37DD-4CE6-88B0-B443718EA619}" srcOrd="4" destOrd="0" presId="urn:microsoft.com/office/officeart/2005/8/layout/chevron2"/>
    <dgm:cxn modelId="{800ADCF5-570F-41E0-ADBC-7FC4410CC232}" type="presParOf" srcId="{5092C2A6-37DD-4CE6-88B0-B443718EA619}" destId="{74AD08BB-86A7-433C-AF72-992C5CE79428}" srcOrd="0" destOrd="0" presId="urn:microsoft.com/office/officeart/2005/8/layout/chevron2"/>
    <dgm:cxn modelId="{F999F59E-4C57-42C4-A7BB-FD5F21488A1D}" type="presParOf" srcId="{5092C2A6-37DD-4CE6-88B0-B443718EA619}" destId="{D012E0C6-F1B8-4C34-86C6-CDE410461748}" srcOrd="1" destOrd="0" presId="urn:microsoft.com/office/officeart/2005/8/layout/chevron2"/>
    <dgm:cxn modelId="{AE835036-D4F7-484A-A0F1-EDCAD6555C76}" type="presParOf" srcId="{F7A5CAE8-706E-49EF-AF36-C48CC446F103}" destId="{A82CF452-95C8-4F54-8D01-40E4F96C2314}" srcOrd="5" destOrd="0" presId="urn:microsoft.com/office/officeart/2005/8/layout/chevron2"/>
    <dgm:cxn modelId="{5420D723-3223-4090-A8D2-1C4AD28C83C6}" type="presParOf" srcId="{F7A5CAE8-706E-49EF-AF36-C48CC446F103}" destId="{72FC2681-A958-4C10-BB2B-DEA957D05777}" srcOrd="6" destOrd="0" presId="urn:microsoft.com/office/officeart/2005/8/layout/chevron2"/>
    <dgm:cxn modelId="{F59942C3-0B23-4247-8C32-8291538A429E}" type="presParOf" srcId="{72FC2681-A958-4C10-BB2B-DEA957D05777}" destId="{61DF5EAF-AE2F-4767-9DAF-F6F6D90A9A4C}" srcOrd="0" destOrd="0" presId="urn:microsoft.com/office/officeart/2005/8/layout/chevron2"/>
    <dgm:cxn modelId="{E23EB6BD-2FCD-4D8C-A69B-896C3A7D7DC4}" type="presParOf" srcId="{72FC2681-A958-4C10-BB2B-DEA957D05777}" destId="{A4C8BA08-AF87-4422-93DD-1A62CC526BE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D5B62C-88C4-4FCA-A5EE-634D236C76C4}">
      <dsp:nvSpPr>
        <dsp:cNvPr id="0" name=""/>
        <dsp:cNvSpPr/>
      </dsp:nvSpPr>
      <dsp:spPr>
        <a:xfrm rot="5400000">
          <a:off x="-216026" y="221835"/>
          <a:ext cx="1440176" cy="100812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kern="1200" dirty="0">
              <a:latin typeface="Times New Roman" pitchFamily="18" charset="0"/>
              <a:cs typeface="Times New Roman" pitchFamily="18" charset="0"/>
            </a:rPr>
            <a:t>1920-as </a:t>
          </a:r>
          <a:r>
            <a:rPr lang="hu-HU" sz="1400" kern="1200" dirty="0" smtClean="0">
              <a:latin typeface="Times New Roman" pitchFamily="18" charset="0"/>
              <a:cs typeface="Times New Roman" pitchFamily="18" charset="0"/>
              <a:sym typeface="Symbol"/>
            </a:rPr>
            <a:t></a:t>
          </a:r>
          <a:r>
            <a:rPr lang="hu-HU" sz="1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hu-HU" sz="1400" kern="1200" dirty="0">
              <a:latin typeface="Times New Roman" pitchFamily="18" charset="0"/>
              <a:cs typeface="Times New Roman" pitchFamily="18" charset="0"/>
            </a:rPr>
            <a:t>'50-es évek</a:t>
          </a:r>
        </a:p>
      </dsp:txBody>
      <dsp:txXfrm rot="-5400000">
        <a:off x="1" y="509871"/>
        <a:ext cx="1008123" cy="432053"/>
      </dsp:txXfrm>
    </dsp:sp>
    <dsp:sp modelId="{EA528E33-2C0C-40C6-8F23-AE00E5761047}">
      <dsp:nvSpPr>
        <dsp:cNvPr id="0" name=""/>
        <dsp:cNvSpPr/>
      </dsp:nvSpPr>
      <dsp:spPr>
        <a:xfrm rot="5400000">
          <a:off x="4062027" y="-3048095"/>
          <a:ext cx="936114" cy="704392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400" b="1" kern="1200" dirty="0">
              <a:latin typeface="Times New Roman" pitchFamily="18" charset="0"/>
              <a:cs typeface="Times New Roman" pitchFamily="18" charset="0"/>
            </a:rPr>
            <a:t>HW:</a:t>
          </a:r>
          <a:r>
            <a:rPr lang="hu-HU" sz="1400" kern="1200" dirty="0">
              <a:latin typeface="Times New Roman" pitchFamily="18" charset="0"/>
              <a:cs typeface="Times New Roman" pitchFamily="18" charset="0"/>
            </a:rPr>
            <a:t> nyilvános rádió- és TV-adások; rádióiskolák, iskolatelevíziók; országos lefedettség, megfelelő mennyiségű vevőkészülék.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400" b="1" kern="1200">
              <a:latin typeface="Times New Roman" pitchFamily="18" charset="0"/>
              <a:cs typeface="Times New Roman" pitchFamily="18" charset="0"/>
            </a:rPr>
            <a:t>SW: </a:t>
          </a:r>
          <a:r>
            <a:rPr lang="hu-HU" sz="1400" kern="1200">
              <a:latin typeface="Times New Roman" pitchFamily="18" charset="0"/>
              <a:cs typeface="Times New Roman" pitchFamily="18" charset="0"/>
            </a:rPr>
            <a:t>jelentős háttértámogatás igény (rendezés, szerkesztés, vágás stb.).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400" b="1" kern="1200" dirty="0">
              <a:latin typeface="Times New Roman" pitchFamily="18" charset="0"/>
              <a:cs typeface="Times New Roman" pitchFamily="18" charset="0"/>
            </a:rPr>
            <a:t>HR:</a:t>
          </a:r>
          <a:r>
            <a:rPr lang="hu-HU" sz="1400" kern="1200" dirty="0">
              <a:latin typeface="Times New Roman" pitchFamily="18" charset="0"/>
              <a:cs typeface="Times New Roman" pitchFamily="18" charset="0"/>
            </a:rPr>
            <a:t> tömeges érdeklődés; oktatható témák, csatornák és műsoridő korlátozott; nagyközönség számára kevés érdeklődést kiváltó oktató.</a:t>
          </a:r>
        </a:p>
      </dsp:txBody>
      <dsp:txXfrm rot="-5400000">
        <a:off x="1008124" y="51505"/>
        <a:ext cx="6998225" cy="844720"/>
      </dsp:txXfrm>
    </dsp:sp>
    <dsp:sp modelId="{D7401BDF-AD4C-4600-993F-8BDC59D78A40}">
      <dsp:nvSpPr>
        <dsp:cNvPr id="0" name=""/>
        <dsp:cNvSpPr/>
      </dsp:nvSpPr>
      <dsp:spPr>
        <a:xfrm rot="5400000">
          <a:off x="-216026" y="1517509"/>
          <a:ext cx="1440176" cy="100812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kern="1200" dirty="0">
              <a:latin typeface="Times New Roman" pitchFamily="18" charset="0"/>
              <a:cs typeface="Times New Roman" pitchFamily="18" charset="0"/>
            </a:rPr>
            <a:t>1960-as </a:t>
          </a:r>
          <a:r>
            <a:rPr lang="hu-HU" sz="1400" kern="1200" dirty="0" smtClean="0">
              <a:latin typeface="Times New Roman" pitchFamily="18" charset="0"/>
              <a:cs typeface="Times New Roman" pitchFamily="18" charset="0"/>
              <a:sym typeface="Symbol"/>
            </a:rPr>
            <a:t></a:t>
          </a:r>
          <a:r>
            <a:rPr lang="hu-HU" sz="1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hu-HU" sz="1400" kern="1200" dirty="0">
              <a:latin typeface="Times New Roman" pitchFamily="18" charset="0"/>
              <a:cs typeface="Times New Roman" pitchFamily="18" charset="0"/>
            </a:rPr>
            <a:t>'80-as évek</a:t>
          </a:r>
        </a:p>
      </dsp:txBody>
      <dsp:txXfrm rot="-5400000">
        <a:off x="1" y="1805545"/>
        <a:ext cx="1008123" cy="432053"/>
      </dsp:txXfrm>
    </dsp:sp>
    <dsp:sp modelId="{B228CDBC-9380-401D-96AC-33F97D12DDF6}">
      <dsp:nvSpPr>
        <dsp:cNvPr id="0" name=""/>
        <dsp:cNvSpPr/>
      </dsp:nvSpPr>
      <dsp:spPr>
        <a:xfrm rot="5400000">
          <a:off x="4062027" y="-1752421"/>
          <a:ext cx="936114" cy="704392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400" b="1" kern="1200">
              <a:latin typeface="Times New Roman" pitchFamily="18" charset="0"/>
              <a:cs typeface="Times New Roman" pitchFamily="18" charset="0"/>
            </a:rPr>
            <a:t>HW: </a:t>
          </a:r>
          <a:r>
            <a:rPr lang="hu-HU" sz="1400" kern="1200">
              <a:latin typeface="Times New Roman" pitchFamily="18" charset="0"/>
              <a:cs typeface="Times New Roman" pitchFamily="18" charset="0"/>
            </a:rPr>
            <a:t>mágneses hang- és videorögzítés, PC-k iskolai oktatásban  is.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400" b="1" kern="1200" dirty="0">
              <a:latin typeface="Times New Roman" pitchFamily="18" charset="0"/>
              <a:cs typeface="Times New Roman" pitchFamily="18" charset="0"/>
            </a:rPr>
            <a:t>SW:</a:t>
          </a:r>
          <a:r>
            <a:rPr lang="hu-HU" sz="1400" kern="1200" dirty="0">
              <a:latin typeface="Times New Roman" pitchFamily="18" charset="0"/>
              <a:cs typeface="Times New Roman" pitchFamily="18" charset="0"/>
            </a:rPr>
            <a:t> magnetofonok elsősorban a nyelvi laborokban, nyelvoktató </a:t>
          </a:r>
          <a:r>
            <a:rPr lang="hu-HU" sz="1400" kern="1200" dirty="0" smtClean="0">
              <a:latin typeface="Times New Roman" pitchFamily="18" charset="0"/>
              <a:cs typeface="Times New Roman" pitchFamily="18" charset="0"/>
            </a:rPr>
            <a:t>programok</a:t>
          </a:r>
          <a:r>
            <a:rPr lang="hu-HU" sz="1400" kern="1200" dirty="0">
              <a:latin typeface="Times New Roman" pitchFamily="18" charset="0"/>
              <a:cs typeface="Times New Roman" pitchFamily="18" charset="0"/>
            </a:rPr>
            <a:t>; </a:t>
          </a:r>
          <a:r>
            <a:rPr lang="hu-HU" sz="1400" kern="1200" dirty="0" smtClean="0">
              <a:latin typeface="Times New Roman" pitchFamily="18" charset="0"/>
              <a:cs typeface="Times New Roman" pitchFamily="18" charset="0"/>
            </a:rPr>
            <a:t/>
          </a:r>
          <a:br>
            <a:rPr lang="hu-HU" sz="1400" kern="1200" dirty="0" smtClean="0">
              <a:latin typeface="Times New Roman" pitchFamily="18" charset="0"/>
              <a:cs typeface="Times New Roman" pitchFamily="18" charset="0"/>
            </a:rPr>
          </a:br>
          <a:r>
            <a:rPr lang="hu-HU" sz="1400" kern="1200" dirty="0" smtClean="0">
              <a:latin typeface="Times New Roman" pitchFamily="18" charset="0"/>
              <a:cs typeface="Times New Roman" pitchFamily="18" charset="0"/>
            </a:rPr>
            <a:t>videofelvételek </a:t>
          </a:r>
          <a:r>
            <a:rPr lang="hu-HU" sz="1400" kern="1200" dirty="0">
              <a:latin typeface="Times New Roman" pitchFamily="18" charset="0"/>
              <a:cs typeface="Times New Roman" pitchFamily="18" charset="0"/>
            </a:rPr>
            <a:t>vágása a videomagnókkal </a:t>
          </a:r>
          <a:r>
            <a:rPr lang="hu-HU" sz="1400" kern="1200" dirty="0" smtClean="0">
              <a:latin typeface="Times New Roman" pitchFamily="18" charset="0"/>
              <a:cs typeface="Times New Roman" pitchFamily="18" charset="0"/>
            </a:rPr>
            <a:t>és </a:t>
          </a:r>
          <a:r>
            <a:rPr lang="hu-HU" sz="1400" kern="1200" dirty="0">
              <a:latin typeface="Times New Roman" pitchFamily="18" charset="0"/>
              <a:cs typeface="Times New Roman" pitchFamily="18" charset="0"/>
            </a:rPr>
            <a:t>PC-k irodai szoftverei még nehézkesek.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400" b="1" kern="1200" dirty="0">
              <a:latin typeface="Times New Roman" pitchFamily="18" charset="0"/>
              <a:cs typeface="Times New Roman" pitchFamily="18" charset="0"/>
            </a:rPr>
            <a:t>HR:</a:t>
          </a:r>
          <a:r>
            <a:rPr lang="hu-HU" sz="1400" kern="1200" dirty="0">
              <a:latin typeface="Times New Roman" pitchFamily="18" charset="0"/>
              <a:cs typeface="Times New Roman" pitchFamily="18" charset="0"/>
            </a:rPr>
            <a:t> nyelvtanító programokat tanárok is készítettek; videofelvételek: hagyományos előadások, prezentációk szemléltetésére. MS Office programok és klónjaik több platformra.</a:t>
          </a:r>
        </a:p>
      </dsp:txBody>
      <dsp:txXfrm rot="-5400000">
        <a:off x="1008124" y="1347179"/>
        <a:ext cx="6998225" cy="844720"/>
      </dsp:txXfrm>
    </dsp:sp>
    <dsp:sp modelId="{74AD08BB-86A7-433C-AF72-992C5CE79428}">
      <dsp:nvSpPr>
        <dsp:cNvPr id="0" name=""/>
        <dsp:cNvSpPr/>
      </dsp:nvSpPr>
      <dsp:spPr>
        <a:xfrm rot="5400000">
          <a:off x="-216026" y="2813183"/>
          <a:ext cx="1440176" cy="100812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kern="1200" dirty="0">
              <a:latin typeface="Times New Roman" pitchFamily="18" charset="0"/>
              <a:cs typeface="Times New Roman" pitchFamily="18" charset="0"/>
            </a:rPr>
            <a:t>1990-es </a:t>
          </a:r>
          <a:r>
            <a:rPr lang="hu-HU" sz="1400" kern="1200" dirty="0" smtClean="0">
              <a:latin typeface="Times New Roman" pitchFamily="18" charset="0"/>
              <a:cs typeface="Times New Roman" pitchFamily="18" charset="0"/>
              <a:sym typeface="Symbol"/>
            </a:rPr>
            <a:t></a:t>
          </a:r>
          <a:r>
            <a:rPr lang="hu-HU" sz="1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hu-HU" sz="1400" kern="1200" dirty="0">
              <a:latin typeface="Times New Roman" pitchFamily="18" charset="0"/>
              <a:cs typeface="Times New Roman" pitchFamily="18" charset="0"/>
            </a:rPr>
            <a:t>2000-es évek</a:t>
          </a:r>
        </a:p>
      </dsp:txBody>
      <dsp:txXfrm rot="-5400000">
        <a:off x="1" y="3101219"/>
        <a:ext cx="1008123" cy="432053"/>
      </dsp:txXfrm>
    </dsp:sp>
    <dsp:sp modelId="{D012E0C6-F1B8-4C34-86C6-CDE410461748}">
      <dsp:nvSpPr>
        <dsp:cNvPr id="0" name=""/>
        <dsp:cNvSpPr/>
      </dsp:nvSpPr>
      <dsp:spPr>
        <a:xfrm rot="5400000">
          <a:off x="4062027" y="-456747"/>
          <a:ext cx="936114" cy="704392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400" b="1" kern="1200">
              <a:latin typeface="Times New Roman" pitchFamily="18" charset="0"/>
              <a:cs typeface="Times New Roman" pitchFamily="18" charset="0"/>
            </a:rPr>
            <a:t>HW:</a:t>
          </a:r>
          <a:r>
            <a:rPr lang="hu-HU" sz="1400" kern="1200">
              <a:latin typeface="Times New Roman" pitchFamily="18" charset="0"/>
              <a:cs typeface="Times New Roman" pitchFamily="18" charset="0"/>
            </a:rPr>
            <a:t> internet, szélessávú adatátvitel; egyre erősebb és drágább hardver felhasználói oldalon.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400" b="1" kern="1200" dirty="0">
              <a:latin typeface="Times New Roman" pitchFamily="18" charset="0"/>
              <a:cs typeface="Times New Roman" pitchFamily="18" charset="0"/>
            </a:rPr>
            <a:t>SW:</a:t>
          </a:r>
          <a:r>
            <a:rPr lang="hu-HU" sz="14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hu-HU" sz="1400" kern="1200" dirty="0" err="1">
              <a:latin typeface="Times New Roman" pitchFamily="18" charset="0"/>
              <a:cs typeface="Times New Roman" pitchFamily="18" charset="0"/>
            </a:rPr>
            <a:t>cloud</a:t>
          </a:r>
          <a:r>
            <a:rPr lang="hu-HU" sz="14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hu-HU" sz="1400" kern="1200" dirty="0" err="1">
              <a:latin typeface="Times New Roman" pitchFamily="18" charset="0"/>
              <a:cs typeface="Times New Roman" pitchFamily="18" charset="0"/>
            </a:rPr>
            <a:t>computing</a:t>
          </a:r>
          <a:r>
            <a:rPr lang="hu-HU" sz="1400" kern="1200" dirty="0">
              <a:latin typeface="Times New Roman" pitchFamily="18" charset="0"/>
              <a:cs typeface="Times New Roman" pitchFamily="18" charset="0"/>
            </a:rPr>
            <a:t>: számítási szolgáltatások, tárolás, </a:t>
          </a:r>
          <a:r>
            <a:rPr lang="hu-HU" sz="1400" kern="1200" dirty="0" err="1">
              <a:latin typeface="Times New Roman" pitchFamily="18" charset="0"/>
              <a:cs typeface="Times New Roman" pitchFamily="18" charset="0"/>
            </a:rPr>
            <a:t>videoközvetítés</a:t>
          </a:r>
          <a:r>
            <a:rPr lang="hu-HU" sz="1400" kern="1200" dirty="0">
              <a:latin typeface="Times New Roman" pitchFamily="18" charset="0"/>
              <a:cs typeface="Times New Roman" pitchFamily="18" charset="0"/>
            </a:rPr>
            <a:t>, virtuális tanterem.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400" b="1" kern="1200" dirty="0">
              <a:latin typeface="Times New Roman" pitchFamily="18" charset="0"/>
              <a:cs typeface="Times New Roman" pitchFamily="18" charset="0"/>
            </a:rPr>
            <a:t>HR:</a:t>
          </a:r>
          <a:r>
            <a:rPr lang="hu-HU" sz="1400" kern="1200" dirty="0">
              <a:latin typeface="Times New Roman" pitchFamily="18" charset="0"/>
              <a:cs typeface="Times New Roman" pitchFamily="18" charset="0"/>
            </a:rPr>
            <a:t> tanítási-tanulási folyamatba illeszthető szolgáltatások felfedezése a felhőben, kompetenciák, végzettségek megszerzése online.</a:t>
          </a:r>
        </a:p>
      </dsp:txBody>
      <dsp:txXfrm rot="-5400000">
        <a:off x="1008124" y="2642853"/>
        <a:ext cx="6998225" cy="844720"/>
      </dsp:txXfrm>
    </dsp:sp>
    <dsp:sp modelId="{61DF5EAF-AE2F-4767-9DAF-F6F6D90A9A4C}">
      <dsp:nvSpPr>
        <dsp:cNvPr id="0" name=""/>
        <dsp:cNvSpPr/>
      </dsp:nvSpPr>
      <dsp:spPr>
        <a:xfrm rot="5400000">
          <a:off x="-216026" y="4108857"/>
          <a:ext cx="1440176" cy="100812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kern="1200" dirty="0">
              <a:latin typeface="Times New Roman" pitchFamily="18" charset="0"/>
              <a:cs typeface="Times New Roman" pitchFamily="18" charset="0"/>
            </a:rPr>
            <a:t>2010-es</a:t>
          </a:r>
          <a:br>
            <a:rPr lang="hu-HU" sz="1400" kern="1200" dirty="0">
              <a:latin typeface="Times New Roman" pitchFamily="18" charset="0"/>
              <a:cs typeface="Times New Roman" pitchFamily="18" charset="0"/>
            </a:rPr>
          </a:br>
          <a:r>
            <a:rPr lang="hu-HU" sz="1400" kern="1200" dirty="0">
              <a:latin typeface="Times New Roman" pitchFamily="18" charset="0"/>
              <a:cs typeface="Times New Roman" pitchFamily="18" charset="0"/>
            </a:rPr>
            <a:t>évek</a:t>
          </a:r>
        </a:p>
      </dsp:txBody>
      <dsp:txXfrm rot="-5400000">
        <a:off x="1" y="4396893"/>
        <a:ext cx="1008123" cy="432053"/>
      </dsp:txXfrm>
    </dsp:sp>
    <dsp:sp modelId="{A4C8BA08-AF87-4422-93DD-1A62CC526BEA}">
      <dsp:nvSpPr>
        <dsp:cNvPr id="0" name=""/>
        <dsp:cNvSpPr/>
      </dsp:nvSpPr>
      <dsp:spPr>
        <a:xfrm rot="5400000">
          <a:off x="4062027" y="838926"/>
          <a:ext cx="936114" cy="704392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400" b="1" kern="1200">
              <a:latin typeface="Times New Roman" pitchFamily="18" charset="0"/>
              <a:cs typeface="Times New Roman" pitchFamily="18" charset="0"/>
            </a:rPr>
            <a:t>HW:</a:t>
          </a:r>
          <a:r>
            <a:rPr lang="hu-HU" sz="1400" kern="1200">
              <a:latin typeface="Times New Roman" pitchFamily="18" charset="0"/>
              <a:cs typeface="Times New Roman" pitchFamily="18" charset="0"/>
            </a:rPr>
            <a:t> mobilinternet, tárhely bővülése; változatos jellemzőjű okostelefonok, táblagépek, phabletek; okos eszközök hálózatba kapcsolása.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400" b="1" kern="1200" dirty="0">
              <a:latin typeface="Times New Roman" pitchFamily="18" charset="0"/>
              <a:cs typeface="Times New Roman" pitchFamily="18" charset="0"/>
            </a:rPr>
            <a:t>SW:</a:t>
          </a:r>
          <a:r>
            <a:rPr lang="hu-HU" sz="1400" kern="1200" dirty="0">
              <a:latin typeface="Times New Roman" pitchFamily="18" charset="0"/>
              <a:cs typeface="Times New Roman" pitchFamily="18" charset="0"/>
            </a:rPr>
            <a:t> változatos platformok, alkalmazáspiacok.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400" b="1" kern="1200" dirty="0">
              <a:latin typeface="Times New Roman" pitchFamily="18" charset="0"/>
              <a:cs typeface="Times New Roman" pitchFamily="18" charset="0"/>
            </a:rPr>
            <a:t>HR: </a:t>
          </a:r>
          <a:r>
            <a:rPr lang="hu-HU" sz="1400" kern="1200" dirty="0">
              <a:latin typeface="Times New Roman" pitchFamily="18" charset="0"/>
              <a:cs typeface="Times New Roman" pitchFamily="18" charset="0"/>
            </a:rPr>
            <a:t>mobiltanulás, hátrányos helyzetűek és idősek bevonása tanulásba; növekedhet a tanárok és tanulók generációs különbsége.</a:t>
          </a:r>
        </a:p>
      </dsp:txBody>
      <dsp:txXfrm rot="-5400000">
        <a:off x="1008124" y="3938527"/>
        <a:ext cx="6998225" cy="8447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image" Target="../media/image7.emf"/><Relationship Id="rId4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52.emf"/><Relationship Id="rId3" Type="http://schemas.openxmlformats.org/officeDocument/2006/relationships/image" Target="../media/image47.emf"/><Relationship Id="rId7" Type="http://schemas.openxmlformats.org/officeDocument/2006/relationships/image" Target="../media/image51.emf"/><Relationship Id="rId12" Type="http://schemas.openxmlformats.org/officeDocument/2006/relationships/image" Target="../media/image56.emf"/><Relationship Id="rId2" Type="http://schemas.openxmlformats.org/officeDocument/2006/relationships/image" Target="../media/image46.emf"/><Relationship Id="rId1" Type="http://schemas.openxmlformats.org/officeDocument/2006/relationships/image" Target="../media/image45.emf"/><Relationship Id="rId6" Type="http://schemas.openxmlformats.org/officeDocument/2006/relationships/image" Target="../media/image50.emf"/><Relationship Id="rId11" Type="http://schemas.openxmlformats.org/officeDocument/2006/relationships/image" Target="../media/image55.emf"/><Relationship Id="rId5" Type="http://schemas.openxmlformats.org/officeDocument/2006/relationships/image" Target="../media/image49.emf"/><Relationship Id="rId10" Type="http://schemas.openxmlformats.org/officeDocument/2006/relationships/image" Target="../media/image54.emf"/><Relationship Id="rId4" Type="http://schemas.openxmlformats.org/officeDocument/2006/relationships/image" Target="../media/image48.emf"/><Relationship Id="rId9" Type="http://schemas.openxmlformats.org/officeDocument/2006/relationships/image" Target="../media/image5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42AB3E-0FD9-4F1B-81FF-F25AE3E5D6A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86743166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45AAE-1279-43A8-B201-9B7F3E291C59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608103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45AAE-1279-43A8-B201-9B7F3E291C59}" type="slidenum">
              <a:rPr lang="hu-HU" smtClean="0"/>
              <a:pPr/>
              <a:t>1</a:t>
            </a:fld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573764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45AAE-1279-43A8-B201-9B7F3E291C59}" type="slidenum">
              <a:rPr lang="hu-HU" smtClean="0"/>
              <a:pPr/>
              <a:t>2</a:t>
            </a:fld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301839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45AAE-1279-43A8-B201-9B7F3E291C59}" type="slidenum">
              <a:rPr lang="hu-HU" smtClean="0"/>
              <a:pPr/>
              <a:t>3</a:t>
            </a:fld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55468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45AAE-1279-43A8-B201-9B7F3E291C59}" type="slidenum">
              <a:rPr lang="hu-HU" smtClean="0"/>
              <a:pPr/>
              <a:t>7</a:t>
            </a:fld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718250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 smtClean="0"/>
              <a:t>Moodle</a:t>
            </a:r>
            <a:r>
              <a:rPr lang="hu-HU" dirty="0" smtClean="0"/>
              <a:t>, </a:t>
            </a:r>
            <a:r>
              <a:rPr lang="hu-HU" dirty="0" err="1" smtClean="0"/>
              <a:t>ilias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6645AAE-1279-43A8-B201-9B7F3E291C59}" type="slidenum">
              <a:rPr lang="hu-HU" smtClean="0"/>
              <a:pPr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516341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45AAE-1279-43A8-B201-9B7F3E291C59}" type="slidenum">
              <a:rPr lang="hu-HU" smtClean="0"/>
              <a:pPr/>
              <a:t>10</a:t>
            </a:fld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784855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45AAE-1279-43A8-B201-9B7F3E291C59}" type="slidenum">
              <a:rPr lang="hu-HU" smtClean="0"/>
              <a:pPr/>
              <a:t>12</a:t>
            </a:fld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64051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u-HU" dirty="0" smtClean="0"/>
              <a:t>Alcím mintájának szerkesztése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49EC0-4FDF-49EB-ABA0-C2963B6760B1}" type="datetime1">
              <a:rPr lang="en-US" smtClean="0"/>
              <a:pPr/>
              <a:t>6/7/2017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29034-DBCD-4711-B404-1CDD9A4861E2}" type="datetime1">
              <a:rPr lang="en-US" smtClean="0"/>
              <a:pPr/>
              <a:t>6/7/2017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2AF99-F412-4DD9-A351-0209093DA5A0}" type="datetime1">
              <a:rPr lang="en-US" smtClean="0"/>
              <a:pPr/>
              <a:t>6/7/2017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D910B-6BA9-4076-BE7A-09886D554C92}" type="datetime1">
              <a:rPr lang="en-US" smtClean="0"/>
              <a:pPr/>
              <a:t>6/7/2017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86C1C-2E60-4A99-8221-520DA46F7BB1}" type="datetime1">
              <a:rPr lang="en-US" smtClean="0"/>
              <a:pPr/>
              <a:t>6/7/2017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0F1C5-86CF-4755-87B3-B543E49E314D}" type="datetime1">
              <a:rPr lang="en-US" smtClean="0"/>
              <a:pPr/>
              <a:t>6/7/2017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F74C5-A8FC-4821-BDE7-AE72CD170569}" type="datetime1">
              <a:rPr lang="en-US" smtClean="0"/>
              <a:pPr/>
              <a:t>6/7/2017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912FF-1159-4836-8804-9FB53CC15786}" type="datetime1">
              <a:rPr lang="en-US" smtClean="0"/>
              <a:pPr/>
              <a:t>6/7/2017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B1615-8EF1-448E-AA9D-1E8871ACF953}" type="datetime1">
              <a:rPr lang="en-US" smtClean="0"/>
              <a:pPr/>
              <a:t>6/7/2017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B1DE8-1DE9-4724-9533-E2BD0DA400AD}" type="datetime1">
              <a:rPr lang="en-US" smtClean="0"/>
              <a:pPr/>
              <a:t>6/7/2017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4D7C0-5B71-4C66-AEE0-4777476BD664}" type="datetime1">
              <a:rPr lang="en-US" smtClean="0"/>
              <a:pPr/>
              <a:t>6/7/2017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AB582A1-BDD9-4213-A474-5DD1A5E82EEF}" type="datetime1">
              <a:rPr lang="en-US" smtClean="0"/>
              <a:pPr/>
              <a:t>6/7/2017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mailto:berecz@gdf.hu" TargetMode="External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file:///G:\publikaciok\_osszes_reszletek\170608_09_mmo_kolozsvar\old\abrak.vsd\Drawing\~Page-1\Custom%203" TargetMode="External"/><Relationship Id="rId13" Type="http://schemas.openxmlformats.org/officeDocument/2006/relationships/image" Target="../media/image49.emf"/><Relationship Id="rId18" Type="http://schemas.openxmlformats.org/officeDocument/2006/relationships/oleObject" Target="file:///G:\publikaciok\_osszes_reszletek\170608_09_mmo_kolozsvar\old\abrak.vsd\Drawing\~Page-1\Custom%201.66" TargetMode="External"/><Relationship Id="rId26" Type="http://schemas.openxmlformats.org/officeDocument/2006/relationships/oleObject" Target="file:///G:\publikaciok\_osszes_reszletek\170608_09_mmo_kolozsvar\old\abrak.vsd\Drawing\~Page-1\Cloud%20callout.70" TargetMode="External"/><Relationship Id="rId3" Type="http://schemas.openxmlformats.org/officeDocument/2006/relationships/notesSlide" Target="../notesSlides/notesSlide7.xml"/><Relationship Id="rId21" Type="http://schemas.openxmlformats.org/officeDocument/2006/relationships/image" Target="../media/image53.emf"/><Relationship Id="rId7" Type="http://schemas.openxmlformats.org/officeDocument/2006/relationships/image" Target="../media/image46.emf"/><Relationship Id="rId12" Type="http://schemas.openxmlformats.org/officeDocument/2006/relationships/oleObject" Target="file:///G:\publikaciok\_osszes_reszletek\170608_09_mmo_kolozsvar\old\abrak.vsd\Drawing\~Page-1\Custom%201.64" TargetMode="External"/><Relationship Id="rId17" Type="http://schemas.openxmlformats.org/officeDocument/2006/relationships/image" Target="../media/image51.emf"/><Relationship Id="rId25" Type="http://schemas.openxmlformats.org/officeDocument/2006/relationships/image" Target="../media/image55.emf"/><Relationship Id="rId2" Type="http://schemas.openxmlformats.org/officeDocument/2006/relationships/slideLayout" Target="../slideLayouts/slideLayout2.xml"/><Relationship Id="rId16" Type="http://schemas.openxmlformats.org/officeDocument/2006/relationships/oleObject" Target="file:///G:\publikaciok\_osszes_reszletek\170608_09_mmo_kolozsvar\old\abrak.vsd\Drawing\~Page-1\Custom%203.61" TargetMode="External"/><Relationship Id="rId20" Type="http://schemas.openxmlformats.org/officeDocument/2006/relationships/oleObject" Target="file:///G:\publikaciok\_osszes_reszletek\170608_09_mmo_kolozsvar\old\abrak.vsd\Drawing\~Page-1\Cloud%20callout.67" TargetMode="External"/><Relationship Id="rId1" Type="http://schemas.openxmlformats.org/officeDocument/2006/relationships/vmlDrawing" Target="../drawings/vmlDrawing2.vml"/><Relationship Id="rId6" Type="http://schemas.openxmlformats.org/officeDocument/2006/relationships/oleObject" Target="file:///G:\publikaciok\_osszes_reszletek\170608_09_mmo_kolozsvar\old\abrak.vsd\Drawing\~Page-1\Cloud%20callout" TargetMode="External"/><Relationship Id="rId11" Type="http://schemas.openxmlformats.org/officeDocument/2006/relationships/image" Target="../media/image48.emf"/><Relationship Id="rId24" Type="http://schemas.openxmlformats.org/officeDocument/2006/relationships/oleObject" Target="file:///G:\publikaciok\_osszes_reszletek\170608_09_mmo_kolozsvar\old\abrak.vsd\Drawing\~Page-1\Custom%203.71" TargetMode="External"/><Relationship Id="rId5" Type="http://schemas.openxmlformats.org/officeDocument/2006/relationships/image" Target="../media/image45.emf"/><Relationship Id="rId15" Type="http://schemas.openxmlformats.org/officeDocument/2006/relationships/image" Target="../media/image50.emf"/><Relationship Id="rId23" Type="http://schemas.openxmlformats.org/officeDocument/2006/relationships/image" Target="../media/image54.emf"/><Relationship Id="rId10" Type="http://schemas.openxmlformats.org/officeDocument/2006/relationships/oleObject" Target="file:///G:\publikaciok\_osszes_reszletek\170608_09_mmo_kolozsvar\old\abrak.vsd\Drawing\~Page-1\Custom%201.69" TargetMode="External"/><Relationship Id="rId19" Type="http://schemas.openxmlformats.org/officeDocument/2006/relationships/image" Target="../media/image52.emf"/><Relationship Id="rId4" Type="http://schemas.openxmlformats.org/officeDocument/2006/relationships/oleObject" Target="file:///G:\publikaciok\_osszes_reszletek\170608_09_mmo_kolozsvar\old\abrak.vsd\Drawing\~Page-1\Custom%201" TargetMode="External"/><Relationship Id="rId9" Type="http://schemas.openxmlformats.org/officeDocument/2006/relationships/image" Target="../media/image47.emf"/><Relationship Id="rId14" Type="http://schemas.openxmlformats.org/officeDocument/2006/relationships/oleObject" Target="file:///G:\publikaciok\_osszes_reszletek\170608_09_mmo_kolozsvar\old\abrak.vsd\Drawing\~Page-1\Cloud%20callout.65" TargetMode="External"/><Relationship Id="rId22" Type="http://schemas.openxmlformats.org/officeDocument/2006/relationships/oleObject" Target="file:///G:\publikaciok\_osszes_reszletek\170608_09_mmo_kolozsvar\old\abrak.vsd\Drawing\~Page-1\Custom%203.68" TargetMode="External"/><Relationship Id="rId27" Type="http://schemas.openxmlformats.org/officeDocument/2006/relationships/image" Target="../media/image56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index.hu/tech/2017/06/02/most_mar_van_ertelme_a_vr-nek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8.emf"/><Relationship Id="rId18" Type="http://schemas.openxmlformats.org/officeDocument/2006/relationships/oleObject" Target="../embeddings/oleObject4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2.png"/><Relationship Id="rId12" Type="http://schemas.openxmlformats.org/officeDocument/2006/relationships/oleObject" Target="../embeddings/oleObject2.bin"/><Relationship Id="rId17" Type="http://schemas.openxmlformats.org/officeDocument/2006/relationships/image" Target="../media/image9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emf"/><Relationship Id="rId11" Type="http://schemas.openxmlformats.org/officeDocument/2006/relationships/image" Target="../media/image16.png"/><Relationship Id="rId5" Type="http://schemas.openxmlformats.org/officeDocument/2006/relationships/oleObject" Target="../embeddings/oleObject1.bin"/><Relationship Id="rId15" Type="http://schemas.openxmlformats.org/officeDocument/2006/relationships/image" Target="../media/image18.png"/><Relationship Id="rId10" Type="http://schemas.openxmlformats.org/officeDocument/2006/relationships/image" Target="../media/image15.png"/><Relationship Id="rId19" Type="http://schemas.openxmlformats.org/officeDocument/2006/relationships/image" Target="../media/image10.emf"/><Relationship Id="rId4" Type="http://schemas.openxmlformats.org/officeDocument/2006/relationships/image" Target="../media/image11.png"/><Relationship Id="rId9" Type="http://schemas.openxmlformats.org/officeDocument/2006/relationships/image" Target="../media/image14.png"/><Relationship Id="rId1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hyperlink" Target="http://www.jampaper.eu/Jampaper_HUN/Friss_files/JAMPAPER130202h.pdf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052093" y="2541229"/>
            <a:ext cx="7575388" cy="2287054"/>
          </a:xfrm>
        </p:spPr>
        <p:txBody>
          <a:bodyPr>
            <a:normAutofit/>
          </a:bodyPr>
          <a:lstStyle/>
          <a:p>
            <a:r>
              <a:rPr lang="hu-HU" sz="4400" dirty="0" err="1"/>
              <a:t>E-learning</a:t>
            </a:r>
            <a:r>
              <a:rPr lang="hu-HU" sz="4400" dirty="0"/>
              <a:t> modellek osztályozása</a:t>
            </a:r>
            <a:endParaRPr lang="hu-HU" sz="320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100015" y="5299968"/>
            <a:ext cx="7614494" cy="616737"/>
          </a:xfrm>
        </p:spPr>
        <p:txBody>
          <a:bodyPr>
            <a:noAutofit/>
          </a:bodyPr>
          <a:lstStyle/>
          <a:p>
            <a:r>
              <a:rPr lang="hu-HU" sz="2400" dirty="0" smtClean="0"/>
              <a:t>Berecz Antónia, </a:t>
            </a:r>
            <a:r>
              <a:rPr lang="hu-HU" sz="2400" u="sng" dirty="0" err="1" smtClean="0">
                <a:hlinkClick r:id="rId3"/>
              </a:rPr>
              <a:t>berecz</a:t>
            </a:r>
            <a:r>
              <a:rPr lang="hu-HU" sz="2400" u="sng" dirty="0" smtClean="0">
                <a:hlinkClick r:id="rId3"/>
              </a:rPr>
              <a:t>@</a:t>
            </a:r>
            <a:r>
              <a:rPr lang="hu-HU" sz="2400" u="sng" dirty="0" err="1" smtClean="0">
                <a:hlinkClick r:id="rId3"/>
              </a:rPr>
              <a:t>gdf.hu</a:t>
            </a:r>
            <a:endParaRPr lang="hu-HU" sz="2400" u="sng" dirty="0" smtClean="0"/>
          </a:p>
        </p:txBody>
      </p:sp>
      <p:sp>
        <p:nvSpPr>
          <p:cNvPr id="9" name="Szövegdoboz 8"/>
          <p:cNvSpPr txBox="1"/>
          <p:nvPr/>
        </p:nvSpPr>
        <p:spPr>
          <a:xfrm>
            <a:off x="9276736" y="978311"/>
            <a:ext cx="2915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F2B4D"/>
                </a:solidFill>
              </a:rPr>
              <a:t>XXI</a:t>
            </a:r>
            <a:r>
              <a:rPr lang="hu-HU" b="1" dirty="0" smtClean="0">
                <a:solidFill>
                  <a:srgbClr val="0F2B4D"/>
                </a:solidFill>
              </a:rPr>
              <a:t>II</a:t>
            </a:r>
            <a:r>
              <a:rPr lang="en-US" b="1" dirty="0" smtClean="0">
                <a:solidFill>
                  <a:srgbClr val="0F2B4D"/>
                </a:solidFill>
              </a:rPr>
              <a:t>. Multimedia </a:t>
            </a:r>
            <a:r>
              <a:rPr lang="hu-HU" b="1" dirty="0" smtClean="0">
                <a:solidFill>
                  <a:srgbClr val="0F2B4D"/>
                </a:solidFill>
              </a:rPr>
              <a:t/>
            </a:r>
            <a:br>
              <a:rPr lang="hu-HU" b="1" dirty="0" smtClean="0">
                <a:solidFill>
                  <a:srgbClr val="0F2B4D"/>
                </a:solidFill>
              </a:rPr>
            </a:br>
            <a:r>
              <a:rPr lang="hu-HU" b="1" dirty="0" smtClean="0">
                <a:solidFill>
                  <a:srgbClr val="0F2B4D"/>
                </a:solidFill>
              </a:rPr>
              <a:t>az oktatásban konferencia</a:t>
            </a:r>
            <a:endParaRPr lang="hu-HU" dirty="0">
              <a:solidFill>
                <a:srgbClr val="0F2B4D"/>
              </a:solidFill>
            </a:endParaRPr>
          </a:p>
        </p:txBody>
      </p:sp>
      <p:pic>
        <p:nvPicPr>
          <p:cNvPr id="12" name="Kép 8" descr="nke-hhk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174144" y="4924716"/>
            <a:ext cx="1089601" cy="108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08683" y="3992953"/>
            <a:ext cx="828000" cy="828000"/>
          </a:xfrm>
          <a:prstGeom prst="rect">
            <a:avLst/>
          </a:prstGeom>
        </p:spPr>
      </p:pic>
      <p:pic>
        <p:nvPicPr>
          <p:cNvPr id="14" name="Picture 2" descr="ILIAS Logo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027184" y="4000283"/>
            <a:ext cx="828000" cy="828000"/>
          </a:xfrm>
          <a:prstGeom prst="rect">
            <a:avLst/>
          </a:prstGeom>
          <a:noFill/>
        </p:spPr>
      </p:pic>
      <p:pic>
        <p:nvPicPr>
          <p:cNvPr id="1028" name="Picture 4" descr="http://mmo.conference.ubbcluj.ro/img/mmo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767197"/>
            <a:ext cx="9147231" cy="275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Képtalálat a következőre: „babes bolyai egyetem logo”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313"/>
          <a:stretch/>
        </p:blipFill>
        <p:spPr bwMode="auto">
          <a:xfrm>
            <a:off x="10014253" y="1910647"/>
            <a:ext cx="1597739" cy="1613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4231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2010-es-es </a:t>
            </a:r>
            <a:r>
              <a:rPr lang="hu-HU" dirty="0"/>
              <a:t>évek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7" name="Kép 6" descr="Clipboard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8381" y="591247"/>
            <a:ext cx="2862953" cy="14140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http://c1345842.cdn.cloudfiles.rackspacecloud.com/assets/cdn_files/assets/000/000/730/original.jpg?128268407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388" y="2255647"/>
            <a:ext cx="2495550" cy="3743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http://img.scoop.it/NcPkUu0R9rMJ_jE4G9KVPzl72eJkfbmt4t8yenImKBVaiQDB_Rd1H6kmuBWtceBJ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5240" y="3786809"/>
            <a:ext cx="3388473" cy="22121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2" descr="Kapcsolódó kép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19"/>
          <a:stretch/>
        </p:blipFill>
        <p:spPr bwMode="auto">
          <a:xfrm>
            <a:off x="6725340" y="446730"/>
            <a:ext cx="4525755" cy="2946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8693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Kibernetikai modellek</a:t>
            </a:r>
            <a:endParaRPr lang="hu-HU" dirty="0"/>
          </a:p>
        </p:txBody>
      </p:sp>
      <p:pic>
        <p:nvPicPr>
          <p:cNvPr id="3074" name="Kép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4330" y="826332"/>
            <a:ext cx="8016930" cy="5183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3535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Web fejlődése szerint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12</a:t>
            </a:fld>
            <a:endParaRPr lang="en-US" dirty="0"/>
          </a:p>
        </p:txBody>
      </p:sp>
      <p:graphicFrame>
        <p:nvGraphicFramePr>
          <p:cNvPr id="5" name="Objektum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5232209"/>
              </p:ext>
            </p:extLst>
          </p:nvPr>
        </p:nvGraphicFramePr>
        <p:xfrm>
          <a:off x="4051377" y="372861"/>
          <a:ext cx="1692275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3" name="Visio" r:id="rId4" imgW="1692121" imgH="1111535" progId="Visio.Drawing.11">
                  <p:link updateAutomatic="1"/>
                </p:oleObj>
              </mc:Choice>
              <mc:Fallback>
                <p:oleObj name="Visio" r:id="rId4" imgW="1692121" imgH="1111535" progId="Visio.Drawing.11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51377" y="372861"/>
                        <a:ext cx="1692275" cy="1111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ktum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8907764"/>
              </p:ext>
            </p:extLst>
          </p:nvPr>
        </p:nvGraphicFramePr>
        <p:xfrm>
          <a:off x="3828710" y="1394087"/>
          <a:ext cx="2279650" cy="1403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4" name="Visio" r:id="rId6" imgW="2279262" imgH="1403964" progId="Visio.Drawing.11">
                  <p:link updateAutomatic="1"/>
                </p:oleObj>
              </mc:Choice>
              <mc:Fallback>
                <p:oleObj name="Visio" r:id="rId6" imgW="2279262" imgH="1403964" progId="Visio.Drawing.11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828710" y="1394087"/>
                        <a:ext cx="2279650" cy="1403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ktum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9482185"/>
              </p:ext>
            </p:extLst>
          </p:nvPr>
        </p:nvGraphicFramePr>
        <p:xfrm>
          <a:off x="3884798" y="2841209"/>
          <a:ext cx="2325687" cy="3144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5" name="Visio" r:id="rId8" imgW="2325849" imgH="3145048" progId="Visio.Drawing.11">
                  <p:link updateAutomatic="1"/>
                </p:oleObj>
              </mc:Choice>
              <mc:Fallback>
                <p:oleObj name="Visio" r:id="rId8" imgW="2325849" imgH="3145048" progId="Visio.Drawing.11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884798" y="2841209"/>
                        <a:ext cx="2325687" cy="3144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ktum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2990365"/>
              </p:ext>
            </p:extLst>
          </p:nvPr>
        </p:nvGraphicFramePr>
        <p:xfrm>
          <a:off x="9520023" y="377163"/>
          <a:ext cx="1692275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6" name="Visio" r:id="rId10" imgW="1692121" imgH="1111535" progId="Visio.Drawing.11">
                  <p:link updateAutomatic="1"/>
                </p:oleObj>
              </mc:Choice>
              <mc:Fallback>
                <p:oleObj name="Visio" r:id="rId10" imgW="1692121" imgH="1111535" progId="Visio.Drawing.11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9520023" y="377163"/>
                        <a:ext cx="1692275" cy="1111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ktum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4675735"/>
              </p:ext>
            </p:extLst>
          </p:nvPr>
        </p:nvGraphicFramePr>
        <p:xfrm>
          <a:off x="5791401" y="315021"/>
          <a:ext cx="1692275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7" name="Visio" r:id="rId12" imgW="1692121" imgH="1111535" progId="Visio.Drawing.11">
                  <p:link updateAutomatic="1"/>
                </p:oleObj>
              </mc:Choice>
              <mc:Fallback>
                <p:oleObj name="Visio" r:id="rId12" imgW="1692121" imgH="1111535" progId="Visio.Drawing.11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791401" y="315021"/>
                        <a:ext cx="1692275" cy="1111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ktum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6373837"/>
              </p:ext>
            </p:extLst>
          </p:nvPr>
        </p:nvGraphicFramePr>
        <p:xfrm>
          <a:off x="5492303" y="1212064"/>
          <a:ext cx="2308225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8" name="Visio" r:id="rId14" imgW="2308138" imgH="1447500" progId="Visio.Drawing.11">
                  <p:link updateAutomatic="1"/>
                </p:oleObj>
              </mc:Choice>
              <mc:Fallback>
                <p:oleObj name="Visio" r:id="rId14" imgW="2308138" imgH="1447500" progId="Visio.Drawing.11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5492303" y="1212064"/>
                        <a:ext cx="2308225" cy="144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ktum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074973"/>
              </p:ext>
            </p:extLst>
          </p:nvPr>
        </p:nvGraphicFramePr>
        <p:xfrm>
          <a:off x="5460908" y="2850089"/>
          <a:ext cx="2317750" cy="3144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9" name="Visio" r:id="rId16" imgW="2316993" imgH="3145048" progId="Visio.Drawing.11">
                  <p:link updateAutomatic="1"/>
                </p:oleObj>
              </mc:Choice>
              <mc:Fallback>
                <p:oleObj name="Visio" r:id="rId16" imgW="2316993" imgH="3145048" progId="Visio.Drawing.11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5460908" y="2850089"/>
                        <a:ext cx="2317750" cy="3144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ktum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8260464"/>
              </p:ext>
            </p:extLst>
          </p:nvPr>
        </p:nvGraphicFramePr>
        <p:xfrm>
          <a:off x="7726733" y="377162"/>
          <a:ext cx="1692275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0" name="Visio" r:id="rId18" imgW="1692121" imgH="1111535" progId="Visio.Drawing.11">
                  <p:link updateAutomatic="1"/>
                </p:oleObj>
              </mc:Choice>
              <mc:Fallback>
                <p:oleObj name="Visio" r:id="rId18" imgW="1692121" imgH="1111535" progId="Visio.Drawing.11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7726733" y="377162"/>
                        <a:ext cx="1692275" cy="1111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ktum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5357164"/>
              </p:ext>
            </p:extLst>
          </p:nvPr>
        </p:nvGraphicFramePr>
        <p:xfrm>
          <a:off x="7409295" y="1343997"/>
          <a:ext cx="2236787" cy="139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1" name="Visio" r:id="rId20" imgW="2236911" imgH="1397414" progId="Visio.Drawing.11">
                  <p:link updateAutomatic="1"/>
                </p:oleObj>
              </mc:Choice>
              <mc:Fallback>
                <p:oleObj name="Visio" r:id="rId20" imgW="2236911" imgH="1397414" progId="Visio.Drawing.11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7409295" y="1343997"/>
                        <a:ext cx="2236787" cy="1397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ktum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5840595"/>
              </p:ext>
            </p:extLst>
          </p:nvPr>
        </p:nvGraphicFramePr>
        <p:xfrm>
          <a:off x="7204753" y="2841210"/>
          <a:ext cx="2290763" cy="3144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2" name="Visio" r:id="rId22" imgW="2290043" imgH="3145048" progId="Visio.Drawing.11">
                  <p:link updateAutomatic="1"/>
                </p:oleObj>
              </mc:Choice>
              <mc:Fallback>
                <p:oleObj name="Visio" r:id="rId22" imgW="2290043" imgH="3145048" progId="Visio.Drawing.11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7204753" y="2841210"/>
                        <a:ext cx="2290763" cy="3144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ktum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2862409"/>
              </p:ext>
            </p:extLst>
          </p:nvPr>
        </p:nvGraphicFramePr>
        <p:xfrm>
          <a:off x="8869932" y="2841209"/>
          <a:ext cx="2317750" cy="3144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3" name="Visio" r:id="rId24" imgW="2316993" imgH="3145048" progId="Visio.Drawing.11">
                  <p:link updateAutomatic="1"/>
                </p:oleObj>
              </mc:Choice>
              <mc:Fallback>
                <p:oleObj name="Visio" r:id="rId24" imgW="2316993" imgH="3145048" progId="Visio.Drawing.11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8869932" y="2841209"/>
                        <a:ext cx="2317750" cy="3144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ktum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6236867"/>
              </p:ext>
            </p:extLst>
          </p:nvPr>
        </p:nvGraphicFramePr>
        <p:xfrm>
          <a:off x="9058891" y="1355401"/>
          <a:ext cx="2330450" cy="1411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4" name="Visio" r:id="rId26" imgW="2330469" imgH="1411669" progId="Visio.Drawing.11">
                  <p:link updateAutomatic="1"/>
                </p:oleObj>
              </mc:Choice>
              <mc:Fallback>
                <p:oleObj name="Visio" r:id="rId26" imgW="2330469" imgH="1411669" progId="Visio.Drawing.11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9058891" y="1355401"/>
                        <a:ext cx="2330450" cy="1411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26415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869267" y="864108"/>
            <a:ext cx="7547415" cy="5120640"/>
          </a:xfrm>
        </p:spPr>
        <p:txBody>
          <a:bodyPr numCol="2">
            <a:norm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hu-HU" dirty="0" err="1" smtClean="0"/>
              <a:t>eL</a:t>
            </a:r>
            <a:r>
              <a:rPr lang="hu-HU" dirty="0" smtClean="0"/>
              <a:t> története</a:t>
            </a:r>
          </a:p>
          <a:p>
            <a:pPr marL="845820" lvl="1" indent="-342900">
              <a:buFont typeface="+mj-lt"/>
              <a:buAutoNum type="alphaLcPeriod"/>
            </a:pPr>
            <a:r>
              <a:rPr lang="hu-HU" dirty="0" err="1" smtClean="0"/>
              <a:t>eL</a:t>
            </a:r>
            <a:r>
              <a:rPr lang="hu-HU" dirty="0" smtClean="0"/>
              <a:t> </a:t>
            </a:r>
            <a:r>
              <a:rPr lang="hu-HU" dirty="0"/>
              <a:t>fejlődése</a:t>
            </a:r>
            <a:endParaRPr lang="hu-HU" dirty="0" smtClean="0"/>
          </a:p>
          <a:p>
            <a:pPr marL="845820" lvl="1" indent="-342900">
              <a:buFont typeface="+mj-lt"/>
              <a:buAutoNum type="alphaLcPeriod"/>
            </a:pPr>
            <a:r>
              <a:rPr lang="hu-HU" dirty="0" err="1" smtClean="0"/>
              <a:t>eTámogatottság</a:t>
            </a:r>
            <a:endParaRPr lang="hu-HU" dirty="0"/>
          </a:p>
          <a:p>
            <a:pPr marL="845820" lvl="1" indent="-342900">
              <a:buFont typeface="+mj-lt"/>
              <a:buAutoNum type="alphaLcPeriod"/>
            </a:pPr>
            <a:r>
              <a:rPr lang="hu-HU" dirty="0" smtClean="0"/>
              <a:t>Web fejlődése</a:t>
            </a:r>
            <a:endParaRPr lang="hu-HU" dirty="0"/>
          </a:p>
          <a:p>
            <a:pPr marL="457200" lvl="0" indent="-457200">
              <a:buFont typeface="+mj-lt"/>
              <a:buAutoNum type="arabicPeriod"/>
            </a:pPr>
            <a:r>
              <a:rPr lang="hu-HU" dirty="0" err="1" smtClean="0"/>
              <a:t>eL</a:t>
            </a:r>
            <a:r>
              <a:rPr lang="hu-HU" dirty="0" smtClean="0"/>
              <a:t> környezetek</a:t>
            </a:r>
            <a:endParaRPr lang="hu-HU" dirty="0"/>
          </a:p>
          <a:p>
            <a:pPr marL="845820" lvl="1" indent="-342900">
              <a:buFont typeface="+mj-lt"/>
              <a:buAutoNum type="alphaLcPeriod"/>
            </a:pPr>
            <a:r>
              <a:rPr lang="hu-HU" dirty="0" err="1" smtClean="0"/>
              <a:t>eOktatási</a:t>
            </a:r>
            <a:r>
              <a:rPr lang="hu-HU" dirty="0" smtClean="0"/>
              <a:t> környezetek</a:t>
            </a:r>
            <a:endParaRPr lang="hu-HU" dirty="0"/>
          </a:p>
          <a:p>
            <a:pPr marL="845820" lvl="1" indent="-342900">
              <a:buFont typeface="+mj-lt"/>
              <a:buAutoNum type="alphaLcPeriod"/>
            </a:pPr>
            <a:r>
              <a:rPr lang="hu-HU" dirty="0" smtClean="0"/>
              <a:t>Platform, szolgáltatástípus</a:t>
            </a:r>
            <a:endParaRPr lang="hu-HU" dirty="0"/>
          </a:p>
          <a:p>
            <a:pPr marL="457200" lvl="0" indent="-457200">
              <a:buFont typeface="+mj-lt"/>
              <a:buAutoNum type="arabicPeriod"/>
            </a:pPr>
            <a:r>
              <a:rPr lang="hu-HU" dirty="0" err="1" smtClean="0"/>
              <a:t>mL</a:t>
            </a:r>
            <a:r>
              <a:rPr lang="hu-HU" dirty="0" smtClean="0"/>
              <a:t> </a:t>
            </a:r>
          </a:p>
          <a:p>
            <a:pPr marL="457200" lvl="0" indent="-457200">
              <a:buFont typeface="+mj-lt"/>
              <a:buAutoNum type="arabicPeriod"/>
            </a:pPr>
            <a:r>
              <a:rPr lang="hu-HU" dirty="0" smtClean="0"/>
              <a:t>Oktatást </a:t>
            </a:r>
            <a:r>
              <a:rPr lang="hu-HU" dirty="0"/>
              <a:t>nyújtó </a:t>
            </a:r>
            <a:r>
              <a:rPr lang="hu-HU" dirty="0" smtClean="0"/>
              <a:t>intézmények</a:t>
            </a:r>
            <a:endParaRPr lang="hu-HU" dirty="0"/>
          </a:p>
          <a:p>
            <a:pPr marL="457200" lvl="0" indent="-457200">
              <a:buFont typeface="+mj-lt"/>
              <a:buAutoNum type="arabicPeriod"/>
            </a:pPr>
            <a:r>
              <a:rPr lang="hu-HU" dirty="0"/>
              <a:t>Interakciók </a:t>
            </a:r>
            <a:r>
              <a:rPr lang="hu-HU" dirty="0" smtClean="0"/>
              <a:t>lehetőségei</a:t>
            </a:r>
            <a:endParaRPr lang="hu-HU" dirty="0"/>
          </a:p>
          <a:p>
            <a:pPr marL="457200" lvl="0" indent="-457200">
              <a:buFont typeface="+mj-lt"/>
              <a:buAutoNum type="arabicPeriod"/>
            </a:pPr>
            <a:r>
              <a:rPr lang="hu-HU" dirty="0" smtClean="0"/>
              <a:t>Rendszer, kibernetika</a:t>
            </a:r>
            <a:endParaRPr lang="hu-HU" dirty="0"/>
          </a:p>
          <a:p>
            <a:pPr marL="457200" lvl="0" indent="-457200">
              <a:buFont typeface="+mj-lt"/>
              <a:buAutoNum type="arabicPeriod"/>
            </a:pPr>
            <a:r>
              <a:rPr lang="hu-HU" dirty="0"/>
              <a:t>Tanulási </a:t>
            </a:r>
            <a:r>
              <a:rPr lang="hu-HU" dirty="0" smtClean="0"/>
              <a:t>elméletekre</a:t>
            </a:r>
            <a:endParaRPr lang="hu-HU" dirty="0"/>
          </a:p>
          <a:p>
            <a:pPr marL="457200" lvl="0" indent="-457200">
              <a:buFont typeface="+mj-lt"/>
              <a:buAutoNum type="arabicPeriod"/>
            </a:pPr>
            <a:r>
              <a:rPr lang="hu-HU" dirty="0" smtClean="0"/>
              <a:t>Driverekkel</a:t>
            </a:r>
            <a:endParaRPr lang="hu-HU" dirty="0"/>
          </a:p>
          <a:p>
            <a:pPr marL="457200" lvl="0" indent="-457200">
              <a:buFont typeface="+mj-lt"/>
              <a:buAutoNum type="arabicPeriod"/>
            </a:pPr>
            <a:r>
              <a:rPr lang="hu-HU" dirty="0" smtClean="0"/>
              <a:t>Oktatástervezés</a:t>
            </a:r>
            <a:endParaRPr lang="hu-HU" dirty="0"/>
          </a:p>
          <a:p>
            <a:pPr marL="457200" lvl="0" indent="-457200">
              <a:buFont typeface="+mj-lt"/>
              <a:buAutoNum type="arabicPeriod"/>
            </a:pPr>
            <a:r>
              <a:rPr lang="hu-HU" dirty="0" smtClean="0"/>
              <a:t>Sokdimenziós</a:t>
            </a:r>
            <a:endParaRPr lang="hu-HU" dirty="0"/>
          </a:p>
          <a:p>
            <a:pPr marL="457200" lvl="0" indent="-457200">
              <a:buFont typeface="+mj-lt"/>
              <a:buAutoNum type="arabicPeriod"/>
            </a:pPr>
            <a:r>
              <a:rPr lang="hu-HU" dirty="0" smtClean="0"/>
              <a:t>Adaptivitás</a:t>
            </a:r>
            <a:endParaRPr lang="hu-HU" dirty="0"/>
          </a:p>
          <a:p>
            <a:pPr marL="457200" lvl="0" indent="-457200">
              <a:buFont typeface="+mj-lt"/>
              <a:buAutoNum type="arabicPeriod"/>
            </a:pPr>
            <a:r>
              <a:rPr lang="hu-HU" dirty="0" smtClean="0"/>
              <a:t>Mérésére </a:t>
            </a:r>
          </a:p>
          <a:p>
            <a:pPr marL="960120" lvl="1" indent="-457200">
              <a:buFont typeface="+mj-lt"/>
              <a:buAutoNum type="alphaLcPeriod"/>
            </a:pPr>
            <a:r>
              <a:rPr lang="hu-HU" dirty="0" smtClean="0"/>
              <a:t>Sikeresség </a:t>
            </a:r>
          </a:p>
          <a:p>
            <a:pPr marL="960120" lvl="1" indent="-457200">
              <a:buFont typeface="+mj-lt"/>
              <a:buAutoNum type="alphaLcPeriod"/>
            </a:pPr>
            <a:r>
              <a:rPr lang="hu-HU" dirty="0" smtClean="0"/>
              <a:t>Technológia </a:t>
            </a:r>
            <a:r>
              <a:rPr lang="hu-HU" dirty="0"/>
              <a:t>hatékony </a:t>
            </a:r>
            <a:r>
              <a:rPr lang="hu-HU" dirty="0" smtClean="0"/>
              <a:t>használata</a:t>
            </a:r>
            <a:endParaRPr lang="hu-HU" dirty="0"/>
          </a:p>
          <a:p>
            <a:pPr marL="457200" lvl="0" indent="-457200">
              <a:buFont typeface="+mj-lt"/>
              <a:buAutoNum type="arabicPeriod"/>
            </a:pPr>
            <a:r>
              <a:rPr lang="hu-HU" dirty="0"/>
              <a:t>Divatos, új </a:t>
            </a:r>
            <a:r>
              <a:rPr lang="hu-HU" dirty="0" smtClean="0"/>
              <a:t>trendek</a:t>
            </a:r>
            <a:endParaRPr lang="hu-HU" sz="2200" dirty="0" smtClean="0">
              <a:latin typeface="Times New Roman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Kezdeti osztályok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14680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1266" name="Picture 2" descr="block 8 0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580" y="0"/>
            <a:ext cx="1260143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367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869268" y="864108"/>
            <a:ext cx="4581558" cy="5993892"/>
          </a:xfrm>
        </p:spPr>
        <p:txBody>
          <a:bodyPr>
            <a:normAutofit/>
          </a:bodyPr>
          <a:lstStyle/>
          <a:p>
            <a:r>
              <a:rPr lang="hu-HU" sz="2200" dirty="0" smtClean="0">
                <a:latin typeface="Times New Roman"/>
              </a:rPr>
              <a:t>Modell/sablon/minta jól jönne, mert a projekt…</a:t>
            </a:r>
          </a:p>
          <a:p>
            <a:pPr lvl="1"/>
            <a:r>
              <a:rPr lang="hu-HU" sz="2000" dirty="0" smtClean="0">
                <a:latin typeface="Times New Roman"/>
              </a:rPr>
              <a:t>zöldmezős </a:t>
            </a:r>
            <a:r>
              <a:rPr lang="hu-HU" sz="2000" dirty="0" err="1" smtClean="0">
                <a:latin typeface="Times New Roman"/>
              </a:rPr>
              <a:t>eL</a:t>
            </a:r>
            <a:r>
              <a:rPr lang="hu-HU" sz="2000" dirty="0" smtClean="0">
                <a:latin typeface="Times New Roman"/>
              </a:rPr>
              <a:t>.</a:t>
            </a:r>
          </a:p>
          <a:p>
            <a:pPr lvl="1"/>
            <a:r>
              <a:rPr lang="hu-HU" sz="2000" dirty="0" err="1" smtClean="0">
                <a:latin typeface="Times New Roman"/>
              </a:rPr>
              <a:t>eL</a:t>
            </a:r>
            <a:r>
              <a:rPr lang="hu-HU" sz="2000" dirty="0" smtClean="0">
                <a:latin typeface="Times New Roman"/>
              </a:rPr>
              <a:t> jelenős átalakítása.</a:t>
            </a:r>
          </a:p>
          <a:p>
            <a:pPr lvl="1"/>
            <a:r>
              <a:rPr lang="hu-HU" sz="2000" dirty="0" smtClean="0">
                <a:latin typeface="Times New Roman"/>
              </a:rPr>
              <a:t>folyamatos átalakulás.</a:t>
            </a:r>
          </a:p>
          <a:p>
            <a:pPr lvl="1"/>
            <a:r>
              <a:rPr lang="hu-HU" sz="2000" dirty="0" smtClean="0">
                <a:latin typeface="Times New Roman"/>
              </a:rPr>
              <a:t>saját modell publikálása.</a:t>
            </a:r>
          </a:p>
          <a:p>
            <a:pPr lvl="1"/>
            <a:r>
              <a:rPr lang="hu-HU" sz="2000" dirty="0" smtClean="0">
                <a:latin typeface="Times New Roman"/>
              </a:rPr>
              <a:t>lépést akarok tartani.</a:t>
            </a:r>
          </a:p>
          <a:p>
            <a:endParaRPr lang="hu-HU" sz="2200" dirty="0" smtClean="0">
              <a:latin typeface="Times New Roman"/>
            </a:endParaRPr>
          </a:p>
          <a:p>
            <a:endParaRPr lang="hu-HU" sz="2200" dirty="0">
              <a:latin typeface="Times New Roman"/>
            </a:endParaRPr>
          </a:p>
          <a:p>
            <a:endParaRPr lang="hu-HU" sz="2200" dirty="0" smtClean="0">
              <a:latin typeface="Times New Roman"/>
            </a:endParaRPr>
          </a:p>
          <a:p>
            <a:endParaRPr lang="hu-HU" sz="2200" dirty="0" smtClean="0">
              <a:latin typeface="Times New Roman"/>
            </a:endParaRPr>
          </a:p>
          <a:p>
            <a:endParaRPr lang="hu-HU" sz="2200" dirty="0">
              <a:latin typeface="Times New Roman"/>
            </a:endParaRPr>
          </a:p>
          <a:p>
            <a:pPr marL="0" indent="0">
              <a:buNone/>
            </a:pPr>
            <a:r>
              <a:rPr lang="hu-HU" sz="2200" dirty="0" err="1" smtClean="0">
                <a:latin typeface="Times New Roman"/>
              </a:rPr>
              <a:t>eL</a:t>
            </a:r>
            <a:r>
              <a:rPr lang="hu-HU" sz="2200" dirty="0" smtClean="0">
                <a:latin typeface="Times New Roman"/>
              </a:rPr>
              <a:t> </a:t>
            </a:r>
            <a:r>
              <a:rPr lang="hu-HU" sz="2200" dirty="0">
                <a:latin typeface="Times New Roman"/>
              </a:rPr>
              <a:t>= </a:t>
            </a:r>
            <a:r>
              <a:rPr lang="hu-HU" sz="2200" dirty="0" err="1" smtClean="0">
                <a:latin typeface="Times New Roman"/>
              </a:rPr>
              <a:t>e-learning</a:t>
            </a:r>
            <a:r>
              <a:rPr lang="hu-HU" sz="2200" dirty="0" smtClean="0">
                <a:latin typeface="Times New Roman"/>
              </a:rPr>
              <a:t> ~ technológiával </a:t>
            </a:r>
            <a:r>
              <a:rPr lang="hu-HU" sz="2200" dirty="0">
                <a:latin typeface="Times New Roman"/>
              </a:rPr>
              <a:t>továbbfejlesztett tanítás-tanulás</a:t>
            </a:r>
            <a:endParaRPr lang="hu-HU" sz="2200" dirty="0" smtClean="0">
              <a:latin typeface="Times New Roman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Cél</a:t>
            </a:r>
            <a:endParaRPr lang="hu-HU" dirty="0"/>
          </a:p>
        </p:txBody>
      </p:sp>
      <p:pic>
        <p:nvPicPr>
          <p:cNvPr id="9219" name="Diagram 1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813" b="-3726"/>
          <a:stretch>
            <a:fillRect/>
          </a:stretch>
        </p:blipFill>
        <p:spPr bwMode="auto">
          <a:xfrm>
            <a:off x="4662092" y="82551"/>
            <a:ext cx="3317875" cy="930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graphicFrame>
        <p:nvGraphicFramePr>
          <p:cNvPr id="9" name="Objektum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0391263"/>
              </p:ext>
            </p:extLst>
          </p:nvPr>
        </p:nvGraphicFramePr>
        <p:xfrm>
          <a:off x="4123783" y="3631799"/>
          <a:ext cx="1884904" cy="13198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4" name="Visio" r:id="rId5" imgW="9891690" imgH="6936212" progId="Visio.Drawing.11">
                  <p:embed/>
                </p:oleObj>
              </mc:Choice>
              <mc:Fallback>
                <p:oleObj name="Visio" r:id="rId5" imgW="9891690" imgH="6936212" progId="Visio.Drawing.11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3783" y="3631799"/>
                        <a:ext cx="1884904" cy="131980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7850" y="5250470"/>
            <a:ext cx="2295227" cy="1415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8649" y="77783"/>
            <a:ext cx="2032858" cy="1500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Kép 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7" r="1324" b="4871"/>
          <a:stretch>
            <a:fillRect/>
          </a:stretch>
        </p:blipFill>
        <p:spPr bwMode="auto">
          <a:xfrm>
            <a:off x="9843698" y="1082625"/>
            <a:ext cx="1905919" cy="14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Kép 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450" y="1578653"/>
            <a:ext cx="2155500" cy="1393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pic>
        <p:nvPicPr>
          <p:cNvPr id="9225" name="Kép 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029" y="3437400"/>
            <a:ext cx="1658937" cy="1616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Objektum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9815534"/>
              </p:ext>
            </p:extLst>
          </p:nvPr>
        </p:nvGraphicFramePr>
        <p:xfrm>
          <a:off x="7525286" y="2972427"/>
          <a:ext cx="2704528" cy="10784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5" name="Visio" r:id="rId12" imgW="9831244" imgH="3912913" progId="Visio.Drawing.11">
                  <p:embed/>
                </p:oleObj>
              </mc:Choice>
              <mc:Fallback>
                <p:oleObj name="Visio" r:id="rId12" imgW="9831244" imgH="3912913" progId="Visio.Drawing.11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5286" y="2972427"/>
                        <a:ext cx="2704528" cy="107844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228" name="Diagram 25"/>
          <p:cNvPicPr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474" b="-2315"/>
          <a:stretch>
            <a:fillRect/>
          </a:stretch>
        </p:blipFill>
        <p:spPr bwMode="auto">
          <a:xfrm>
            <a:off x="9438951" y="3631798"/>
            <a:ext cx="1978902" cy="1618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9" name="Picture 1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2470" y="4546600"/>
            <a:ext cx="2545186" cy="1449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graphicFrame>
        <p:nvGraphicFramePr>
          <p:cNvPr id="13" name="Objektum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2097589"/>
              </p:ext>
            </p:extLst>
          </p:nvPr>
        </p:nvGraphicFramePr>
        <p:xfrm>
          <a:off x="3696246" y="4654478"/>
          <a:ext cx="2893289" cy="11271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6" name="Visio" r:id="rId16" imgW="7793383" imgH="3037169" progId="Visio.Drawing.11">
                  <p:embed/>
                </p:oleObj>
              </mc:Choice>
              <mc:Fallback>
                <p:oleObj name="Visio" r:id="rId16" imgW="7793383" imgH="3037169" progId="Visio.Drawing.11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6246" y="4654478"/>
                        <a:ext cx="2893289" cy="112719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graphicFrame>
        <p:nvGraphicFramePr>
          <p:cNvPr id="15" name="Objektum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4224225"/>
              </p:ext>
            </p:extLst>
          </p:nvPr>
        </p:nvGraphicFramePr>
        <p:xfrm>
          <a:off x="9743614" y="2023588"/>
          <a:ext cx="1533986" cy="1608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7" name="Visio" r:id="rId18" imgW="4463042" imgH="4676154" progId="Visio.Drawing.11">
                  <p:embed/>
                </p:oleObj>
              </mc:Choice>
              <mc:Fallback>
                <p:oleObj name="Visio" r:id="rId18" imgW="4463042" imgH="4676154" progId="Visio.Drawing.11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43614" y="2023588"/>
                        <a:ext cx="1533986" cy="16082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869268" y="864108"/>
            <a:ext cx="4581558" cy="5120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200" dirty="0" smtClean="0">
                <a:latin typeface="Times New Roman"/>
              </a:rPr>
              <a:t>“Heurisztikus klaszterezés”</a:t>
            </a:r>
          </a:p>
          <a:p>
            <a:r>
              <a:rPr lang="hu-HU" sz="2200" dirty="0" smtClean="0">
                <a:latin typeface="Times New Roman"/>
              </a:rPr>
              <a:t>Ha a vizsgált modell </a:t>
            </a:r>
            <a:r>
              <a:rPr lang="hu-HU" sz="2400" dirty="0">
                <a:latin typeface="Times New Roman"/>
              </a:rPr>
              <a:t>egy saját osztály vagy valamelyik tagja „átlagához</a:t>
            </a:r>
            <a:r>
              <a:rPr lang="hu-HU" sz="2400" dirty="0" smtClean="0">
                <a:latin typeface="Times New Roman"/>
              </a:rPr>
              <a:t>”</a:t>
            </a:r>
            <a:endParaRPr lang="hu-HU" sz="2200" dirty="0" smtClean="0">
              <a:latin typeface="Times New Roman"/>
            </a:endParaRPr>
          </a:p>
          <a:p>
            <a:pPr lvl="1"/>
            <a:r>
              <a:rPr lang="hu-HU" sz="2000" dirty="0" smtClean="0">
                <a:latin typeface="Times New Roman"/>
              </a:rPr>
              <a:t>hasonlóbb </a:t>
            </a:r>
            <a:r>
              <a:rPr lang="hu-HU" sz="2000" dirty="0" smtClean="0">
                <a:latin typeface="Times New Roman"/>
                <a:sym typeface="Wingdings" pitchFamily="2" charset="2"/>
              </a:rPr>
              <a:t> meglévő osztályba.</a:t>
            </a:r>
          </a:p>
          <a:p>
            <a:pPr lvl="1"/>
            <a:r>
              <a:rPr lang="hu-HU" sz="2000" dirty="0" smtClean="0">
                <a:latin typeface="Times New Roman"/>
              </a:rPr>
              <a:t>távolabbi </a:t>
            </a:r>
            <a:r>
              <a:rPr lang="hu-HU" sz="2000" dirty="0" smtClean="0">
                <a:latin typeface="Times New Roman"/>
                <a:sym typeface="Wingdings" pitchFamily="2" charset="2"/>
              </a:rPr>
              <a:t> </a:t>
            </a:r>
            <a:br>
              <a:rPr lang="hu-HU" sz="2000" dirty="0" smtClean="0">
                <a:latin typeface="Times New Roman"/>
                <a:sym typeface="Wingdings" pitchFamily="2" charset="2"/>
              </a:rPr>
            </a:br>
            <a:r>
              <a:rPr lang="hu-HU" sz="2000" dirty="0" smtClean="0">
                <a:latin typeface="Times New Roman"/>
              </a:rPr>
              <a:t>új osztálymegnevezés, első tagja.</a:t>
            </a:r>
          </a:p>
          <a:p>
            <a:r>
              <a:rPr lang="hu-HU" sz="2200" dirty="0" smtClean="0">
                <a:latin typeface="Times New Roman"/>
              </a:rPr>
              <a:t>Ha </a:t>
            </a:r>
            <a:r>
              <a:rPr lang="hu-HU" sz="2200" dirty="0">
                <a:latin typeface="Times New Roman"/>
              </a:rPr>
              <a:t>több modellosztályozás vagy modell </a:t>
            </a:r>
            <a:r>
              <a:rPr lang="hu-HU" sz="2200" dirty="0" smtClean="0">
                <a:latin typeface="Times New Roman"/>
              </a:rPr>
              <a:t>van egy osztályban:</a:t>
            </a:r>
          </a:p>
          <a:p>
            <a:pPr lvl="1"/>
            <a:r>
              <a:rPr lang="hu-HU" sz="2000" dirty="0" smtClean="0">
                <a:latin typeface="Times New Roman"/>
              </a:rPr>
              <a:t>Kell találóbb osztálynév?</a:t>
            </a:r>
          </a:p>
          <a:p>
            <a:pPr lvl="1"/>
            <a:r>
              <a:rPr lang="hu-HU" sz="2000" dirty="0" smtClean="0">
                <a:latin typeface="Times New Roman"/>
              </a:rPr>
              <a:t>Kell alosztályokra bontás?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Módszer</a:t>
            </a:r>
            <a:endParaRPr lang="hu-H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1286" y="1257299"/>
            <a:ext cx="3324225" cy="4371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0600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869267" y="864108"/>
            <a:ext cx="7547415" cy="5120640"/>
          </a:xfrm>
        </p:spPr>
        <p:txBody>
          <a:bodyPr numCol="2">
            <a:norm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hu-HU" sz="2200" dirty="0" err="1" smtClean="0">
                <a:solidFill>
                  <a:schemeClr val="bg1">
                    <a:lumMod val="50000"/>
                  </a:schemeClr>
                </a:solidFill>
              </a:rPr>
              <a:t>eL</a:t>
            </a:r>
            <a:r>
              <a:rPr lang="hu-HU" sz="2200" dirty="0" smtClean="0">
                <a:solidFill>
                  <a:schemeClr val="bg1">
                    <a:lumMod val="50000"/>
                  </a:schemeClr>
                </a:solidFill>
              </a:rPr>
              <a:t> története</a:t>
            </a:r>
          </a:p>
          <a:p>
            <a:pPr marL="845820" lvl="1" indent="-342900">
              <a:buFont typeface="+mj-lt"/>
              <a:buAutoNum type="alphaLcPeriod"/>
            </a:pPr>
            <a:r>
              <a:rPr lang="hu-HU" sz="2000" b="1" dirty="0" err="1" smtClean="0"/>
              <a:t>eL</a:t>
            </a:r>
            <a:r>
              <a:rPr lang="hu-HU" sz="2000" b="1" dirty="0" smtClean="0"/>
              <a:t> </a:t>
            </a:r>
            <a:r>
              <a:rPr lang="hu-HU" sz="2000" b="1" dirty="0"/>
              <a:t>fejlődése</a:t>
            </a:r>
            <a:endParaRPr lang="hu-HU" sz="2000" b="1" dirty="0" smtClean="0"/>
          </a:p>
          <a:p>
            <a:pPr marL="845820" lvl="1" indent="-342900">
              <a:buFont typeface="+mj-lt"/>
              <a:buAutoNum type="alphaLcPeriod"/>
            </a:pPr>
            <a:r>
              <a:rPr lang="hu-HU" sz="2000" dirty="0" err="1" smtClean="0">
                <a:solidFill>
                  <a:schemeClr val="bg1">
                    <a:lumMod val="50000"/>
                  </a:schemeClr>
                </a:solidFill>
              </a:rPr>
              <a:t>eTámogatottság</a:t>
            </a:r>
            <a:endParaRPr lang="hu-HU" sz="2000" dirty="0">
              <a:solidFill>
                <a:schemeClr val="bg1">
                  <a:lumMod val="50000"/>
                </a:schemeClr>
              </a:solidFill>
            </a:endParaRPr>
          </a:p>
          <a:p>
            <a:pPr marL="845820" lvl="1" indent="-342900">
              <a:buFont typeface="+mj-lt"/>
              <a:buAutoNum type="alphaLcPeriod"/>
            </a:pPr>
            <a:r>
              <a:rPr lang="hu-HU" sz="2000" b="1" dirty="0" smtClean="0"/>
              <a:t>Web fejlődése</a:t>
            </a:r>
            <a:endParaRPr lang="hu-HU" sz="2000" b="1" dirty="0"/>
          </a:p>
          <a:p>
            <a:pPr marL="457200" lvl="0" indent="-457200">
              <a:buFont typeface="+mj-lt"/>
              <a:buAutoNum type="arabicPeriod"/>
            </a:pPr>
            <a:r>
              <a:rPr lang="hu-HU" sz="2200" dirty="0" err="1" smtClean="0"/>
              <a:t>eL</a:t>
            </a:r>
            <a:r>
              <a:rPr lang="hu-HU" sz="2200" dirty="0" smtClean="0"/>
              <a:t> környezetek</a:t>
            </a:r>
            <a:endParaRPr lang="hu-HU" sz="2200" dirty="0"/>
          </a:p>
          <a:p>
            <a:pPr marL="845820" lvl="1" indent="-342900">
              <a:buFont typeface="+mj-lt"/>
              <a:buAutoNum type="alphaLcPeriod"/>
            </a:pPr>
            <a:r>
              <a:rPr lang="hu-HU" sz="2000" dirty="0" err="1" smtClean="0">
                <a:solidFill>
                  <a:schemeClr val="bg1">
                    <a:lumMod val="50000"/>
                  </a:schemeClr>
                </a:solidFill>
              </a:rPr>
              <a:t>eOktatási</a:t>
            </a:r>
            <a:r>
              <a:rPr lang="hu-HU" sz="2000" dirty="0" smtClean="0">
                <a:solidFill>
                  <a:schemeClr val="bg1">
                    <a:lumMod val="50000"/>
                  </a:schemeClr>
                </a:solidFill>
              </a:rPr>
              <a:t> környezetek</a:t>
            </a:r>
            <a:endParaRPr lang="hu-HU" sz="2000" dirty="0">
              <a:solidFill>
                <a:schemeClr val="bg1">
                  <a:lumMod val="50000"/>
                </a:schemeClr>
              </a:solidFill>
            </a:endParaRPr>
          </a:p>
          <a:p>
            <a:pPr marL="845820" lvl="1" indent="-342900">
              <a:buFont typeface="+mj-lt"/>
              <a:buAutoNum type="alphaLcPeriod"/>
            </a:pPr>
            <a:r>
              <a:rPr lang="hu-HU" sz="2000" dirty="0" smtClean="0">
                <a:solidFill>
                  <a:schemeClr val="bg1">
                    <a:lumMod val="50000"/>
                  </a:schemeClr>
                </a:solidFill>
              </a:rPr>
              <a:t>Platform, szolgáltatástípus</a:t>
            </a:r>
            <a:endParaRPr lang="hu-HU" sz="2000" dirty="0">
              <a:solidFill>
                <a:schemeClr val="bg1">
                  <a:lumMod val="50000"/>
                </a:schemeClr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hu-HU" sz="2200" dirty="0" err="1" smtClean="0">
                <a:solidFill>
                  <a:schemeClr val="bg1">
                    <a:lumMod val="50000"/>
                  </a:schemeClr>
                </a:solidFill>
              </a:rPr>
              <a:t>mL</a:t>
            </a:r>
            <a:r>
              <a:rPr lang="hu-HU" sz="2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 marL="457200" lvl="0" indent="-457200">
              <a:buFont typeface="+mj-lt"/>
              <a:buAutoNum type="arabicPeriod"/>
            </a:pPr>
            <a:r>
              <a:rPr lang="hu-HU" sz="2200" dirty="0" smtClean="0">
                <a:solidFill>
                  <a:schemeClr val="bg1">
                    <a:lumMod val="50000"/>
                  </a:schemeClr>
                </a:solidFill>
              </a:rPr>
              <a:t>Oktatást</a:t>
            </a:r>
            <a:r>
              <a:rPr lang="hu-HU" sz="2200" dirty="0" smtClean="0"/>
              <a:t> </a:t>
            </a:r>
            <a:r>
              <a:rPr lang="hu-HU" sz="2200" dirty="0">
                <a:solidFill>
                  <a:schemeClr val="bg1">
                    <a:lumMod val="50000"/>
                  </a:schemeClr>
                </a:solidFill>
              </a:rPr>
              <a:t>nyújtó</a:t>
            </a:r>
            <a:r>
              <a:rPr lang="hu-HU" sz="2200" dirty="0"/>
              <a:t> </a:t>
            </a:r>
            <a:r>
              <a:rPr lang="hu-HU" sz="2200" dirty="0" smtClean="0">
                <a:solidFill>
                  <a:schemeClr val="bg1">
                    <a:lumMod val="50000"/>
                  </a:schemeClr>
                </a:solidFill>
              </a:rPr>
              <a:t>intézmények</a:t>
            </a:r>
            <a:endParaRPr lang="hu-HU" sz="2200" dirty="0">
              <a:solidFill>
                <a:schemeClr val="bg1">
                  <a:lumMod val="50000"/>
                </a:schemeClr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hu-HU" sz="2200" dirty="0">
                <a:solidFill>
                  <a:schemeClr val="bg1">
                    <a:lumMod val="50000"/>
                  </a:schemeClr>
                </a:solidFill>
              </a:rPr>
              <a:t>Interakciók</a:t>
            </a:r>
            <a:r>
              <a:rPr lang="hu-HU" sz="2200" dirty="0"/>
              <a:t> </a:t>
            </a:r>
            <a:r>
              <a:rPr lang="hu-HU" sz="2200" dirty="0" smtClean="0">
                <a:solidFill>
                  <a:schemeClr val="bg1">
                    <a:lumMod val="50000"/>
                  </a:schemeClr>
                </a:solidFill>
              </a:rPr>
              <a:t>lehetőségei</a:t>
            </a:r>
            <a:endParaRPr lang="hu-HU" sz="2200" dirty="0">
              <a:solidFill>
                <a:schemeClr val="bg1">
                  <a:lumMod val="50000"/>
                </a:schemeClr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hu-HU" sz="2200" b="1" dirty="0" smtClean="0"/>
              <a:t>Rendszer, kibernetika</a:t>
            </a:r>
            <a:endParaRPr lang="hu-HU" sz="2200" b="1" dirty="0"/>
          </a:p>
          <a:p>
            <a:pPr marL="457200" lvl="0" indent="-457200">
              <a:buFont typeface="+mj-lt"/>
              <a:buAutoNum type="arabicPeriod"/>
            </a:pPr>
            <a:r>
              <a:rPr lang="hu-HU" sz="2200" dirty="0">
                <a:solidFill>
                  <a:schemeClr val="bg1">
                    <a:lumMod val="50000"/>
                  </a:schemeClr>
                </a:solidFill>
              </a:rPr>
              <a:t>Tanulási</a:t>
            </a:r>
            <a:r>
              <a:rPr lang="hu-HU" sz="2200" dirty="0"/>
              <a:t> </a:t>
            </a:r>
            <a:r>
              <a:rPr lang="hu-HU" sz="2200" dirty="0" smtClean="0">
                <a:solidFill>
                  <a:schemeClr val="bg1">
                    <a:lumMod val="50000"/>
                  </a:schemeClr>
                </a:solidFill>
              </a:rPr>
              <a:t>elméletekre</a:t>
            </a:r>
            <a:endParaRPr lang="hu-HU" sz="2200" dirty="0">
              <a:solidFill>
                <a:schemeClr val="bg1">
                  <a:lumMod val="50000"/>
                </a:schemeClr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hu-HU" sz="2200" dirty="0" smtClean="0">
                <a:solidFill>
                  <a:schemeClr val="bg1">
                    <a:lumMod val="50000"/>
                  </a:schemeClr>
                </a:solidFill>
              </a:rPr>
              <a:t>Driverekkel</a:t>
            </a:r>
            <a:endParaRPr lang="hu-HU" sz="2200" dirty="0">
              <a:solidFill>
                <a:schemeClr val="bg1">
                  <a:lumMod val="50000"/>
                </a:schemeClr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hu-HU" sz="2200" dirty="0" smtClean="0">
                <a:solidFill>
                  <a:schemeClr val="bg1">
                    <a:lumMod val="50000"/>
                  </a:schemeClr>
                </a:solidFill>
              </a:rPr>
              <a:t>Oktatástervezés</a:t>
            </a:r>
            <a:endParaRPr lang="hu-HU" sz="2200" dirty="0">
              <a:solidFill>
                <a:schemeClr val="bg1">
                  <a:lumMod val="50000"/>
                </a:schemeClr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hu-HU" sz="2200" dirty="0" smtClean="0">
                <a:solidFill>
                  <a:schemeClr val="bg1">
                    <a:lumMod val="50000"/>
                  </a:schemeClr>
                </a:solidFill>
              </a:rPr>
              <a:t>Sokdimenziós</a:t>
            </a:r>
            <a:endParaRPr lang="hu-HU" sz="2200" dirty="0">
              <a:solidFill>
                <a:schemeClr val="bg1">
                  <a:lumMod val="50000"/>
                </a:schemeClr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hu-HU" sz="2200" dirty="0" smtClean="0">
                <a:solidFill>
                  <a:schemeClr val="bg1">
                    <a:lumMod val="50000"/>
                  </a:schemeClr>
                </a:solidFill>
              </a:rPr>
              <a:t>Adaptivitás</a:t>
            </a:r>
            <a:endParaRPr lang="hu-HU" sz="2200" dirty="0">
              <a:solidFill>
                <a:schemeClr val="bg1">
                  <a:lumMod val="50000"/>
                </a:schemeClr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hu-HU" sz="2200" dirty="0" smtClean="0">
                <a:solidFill>
                  <a:schemeClr val="bg1">
                    <a:lumMod val="50000"/>
                  </a:schemeClr>
                </a:solidFill>
              </a:rPr>
              <a:t>Mérésére </a:t>
            </a:r>
          </a:p>
          <a:p>
            <a:pPr marL="960120" lvl="1" indent="-457200">
              <a:buFont typeface="+mj-lt"/>
              <a:buAutoNum type="alphaLcPeriod"/>
            </a:pPr>
            <a:r>
              <a:rPr lang="hu-HU" sz="2000" dirty="0" smtClean="0">
                <a:solidFill>
                  <a:schemeClr val="bg1">
                    <a:lumMod val="50000"/>
                  </a:schemeClr>
                </a:solidFill>
              </a:rPr>
              <a:t>Sikeresség </a:t>
            </a:r>
          </a:p>
          <a:p>
            <a:pPr marL="960120" lvl="1" indent="-457200">
              <a:buFont typeface="+mj-lt"/>
              <a:buAutoNum type="alphaLcPeriod"/>
            </a:pPr>
            <a:r>
              <a:rPr lang="hu-HU" sz="2000" dirty="0" smtClean="0">
                <a:solidFill>
                  <a:schemeClr val="bg1">
                    <a:lumMod val="50000"/>
                  </a:schemeClr>
                </a:solidFill>
              </a:rPr>
              <a:t>Technológia</a:t>
            </a:r>
            <a:r>
              <a:rPr lang="hu-HU" sz="2000" dirty="0" smtClean="0"/>
              <a:t> </a:t>
            </a:r>
            <a:r>
              <a:rPr lang="hu-HU" sz="2000" dirty="0">
                <a:solidFill>
                  <a:schemeClr val="bg1">
                    <a:lumMod val="50000"/>
                  </a:schemeClr>
                </a:solidFill>
              </a:rPr>
              <a:t>hatékony</a:t>
            </a:r>
            <a:r>
              <a:rPr lang="hu-HU" sz="2000" dirty="0"/>
              <a:t> </a:t>
            </a:r>
            <a:r>
              <a:rPr lang="hu-HU" sz="2000" dirty="0" smtClean="0">
                <a:solidFill>
                  <a:schemeClr val="bg1">
                    <a:lumMod val="50000"/>
                  </a:schemeClr>
                </a:solidFill>
              </a:rPr>
              <a:t>használata</a:t>
            </a:r>
            <a:endParaRPr lang="hu-HU" sz="2000" dirty="0">
              <a:solidFill>
                <a:schemeClr val="bg1">
                  <a:lumMod val="50000"/>
                </a:schemeClr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hu-HU" sz="2200" dirty="0">
                <a:solidFill>
                  <a:schemeClr val="bg1">
                    <a:lumMod val="50000"/>
                  </a:schemeClr>
                </a:solidFill>
              </a:rPr>
              <a:t>Divatos, új</a:t>
            </a:r>
            <a:r>
              <a:rPr lang="hu-HU" sz="2200" dirty="0"/>
              <a:t> </a:t>
            </a:r>
            <a:r>
              <a:rPr lang="hu-HU" sz="2200" dirty="0" smtClean="0">
                <a:solidFill>
                  <a:schemeClr val="bg1">
                    <a:lumMod val="50000"/>
                  </a:schemeClr>
                </a:solidFill>
              </a:rPr>
              <a:t>trendek</a:t>
            </a:r>
            <a:endParaRPr lang="hu-HU" sz="2200" dirty="0" smtClean="0">
              <a:solidFill>
                <a:schemeClr val="bg1">
                  <a:lumMod val="50000"/>
                </a:schemeClr>
              </a:solidFill>
              <a:latin typeface="Times New Roman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Kezdeti osztályok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80550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eL</a:t>
            </a:r>
            <a:r>
              <a:rPr lang="hu-HU" dirty="0" smtClean="0"/>
              <a:t> fejlődése szerint</a:t>
            </a:r>
            <a:endParaRPr lang="hu-HU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613733102"/>
              </p:ext>
            </p:extLst>
          </p:nvPr>
        </p:nvGraphicFramePr>
        <p:xfrm>
          <a:off x="3613206" y="798992"/>
          <a:ext cx="8052046" cy="5338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Szövegdoboz 6"/>
          <p:cNvSpPr txBox="1"/>
          <p:nvPr/>
        </p:nvSpPr>
        <p:spPr>
          <a:xfrm>
            <a:off x="10795250" y="5779344"/>
            <a:ext cx="985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dirty="0" smtClean="0">
                <a:hlinkClick r:id="rId7"/>
              </a:rPr>
              <a:t>Forrás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01605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1920-as </a:t>
            </a:r>
            <a:r>
              <a:rPr lang="hu-HU" dirty="0" smtClean="0">
                <a:sym typeface="Symbol"/>
              </a:rPr>
              <a:t></a:t>
            </a:r>
            <a:br>
              <a:rPr lang="hu-HU" dirty="0" smtClean="0">
                <a:sym typeface="Symbol"/>
              </a:rPr>
            </a:br>
            <a:r>
              <a:rPr lang="hu-HU" dirty="0" smtClean="0"/>
              <a:t>'50-es </a:t>
            </a:r>
            <a:r>
              <a:rPr lang="hu-HU" dirty="0"/>
              <a:t>évek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" name="Kép 4" descr="ovege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4888" y="4276403"/>
            <a:ext cx="1813307" cy="16200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Kép 5" descr="Clipboard0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5" r="7082"/>
          <a:stretch>
            <a:fillRect/>
          </a:stretch>
        </p:blipFill>
        <p:spPr bwMode="auto">
          <a:xfrm>
            <a:off x="3934888" y="2303480"/>
            <a:ext cx="2170498" cy="16200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http://i.ytimg.com/vi/xK7q0ATJnJw/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0550" y="958443"/>
            <a:ext cx="2159560" cy="16200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3998" y="3923480"/>
            <a:ext cx="2447640" cy="162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http://m.blog.hu/co/comment/image/2oreg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3009" y="4489467"/>
            <a:ext cx="2328307" cy="16200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2060" y="2213468"/>
            <a:ext cx="2429256" cy="16200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artalom helye 2"/>
          <p:cNvSpPr>
            <a:spLocks noGrp="1"/>
          </p:cNvSpPr>
          <p:nvPr>
            <p:ph idx="1"/>
          </p:nvPr>
        </p:nvSpPr>
        <p:spPr>
          <a:xfrm>
            <a:off x="3869268" y="864108"/>
            <a:ext cx="7315200" cy="5120640"/>
          </a:xfrm>
        </p:spPr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91661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1960-as </a:t>
            </a:r>
            <a:r>
              <a:rPr lang="hu-HU" dirty="0">
                <a:sym typeface="Symbol"/>
              </a:rPr>
              <a:t></a:t>
            </a:r>
            <a:br>
              <a:rPr lang="hu-HU" dirty="0">
                <a:sym typeface="Symbol"/>
              </a:rPr>
            </a:br>
            <a:r>
              <a:rPr lang="hu-HU" dirty="0" smtClean="0"/>
              <a:t>‚80-as </a:t>
            </a:r>
            <a:r>
              <a:rPr lang="hu-HU" dirty="0"/>
              <a:t>évek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" name="Kép 4" descr="http://drseres.com/elearning/files/alapfogalmak/etanulas_elemei/magn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621" y="858359"/>
            <a:ext cx="2160000" cy="21582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Kép 5" descr="http://drseres.com/elearning/files/alapfogalmak/etanulas_elemei/kamera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621" y="3016596"/>
            <a:ext cx="2160000" cy="1763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Kép 6" descr="http://drseres.com/elearning/files/alapfogalmak/etanulas_elemei/spectrum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621" y="4969513"/>
            <a:ext cx="2160000" cy="10436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BRG MK-29 magnó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009" y="1127477"/>
            <a:ext cx="2160000" cy="16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8" descr="Panasonic AG HVX200E &quot; PAL &quot; 3CCD P2/DVCPRO HD Format Camcord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0775" y="3133619"/>
            <a:ext cx="2160000" cy="1529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 descr="File:Commodore-64-Computer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5"/>
          <a:stretch>
            <a:fillRect/>
          </a:stretch>
        </p:blipFill>
        <p:spPr bwMode="auto">
          <a:xfrm>
            <a:off x="6456009" y="4969513"/>
            <a:ext cx="2160000" cy="10325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https://encrypted-tbn3.gstatic.com/images?q=tbn:ANd9GcTED9COPfjBN79EhmZDFVOsJH3SYy5Mg2lEq0oL_bhNbtUaBCaSMw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0699" y="4562028"/>
            <a:ext cx="2160000" cy="14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6" descr="http://www.veryicon.com/icon/png/Hardware/Massive%20Media/HD%20Video%20camera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2" t="23625" b="5501"/>
          <a:stretch>
            <a:fillRect/>
          </a:stretch>
        </p:blipFill>
        <p:spPr bwMode="auto">
          <a:xfrm>
            <a:off x="8912078" y="2871614"/>
            <a:ext cx="2160000" cy="165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0" descr="http://www.memorex.com/Global/01787_MMX_CD_Boombox_Front_view520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4" t="10007" b="5513"/>
          <a:stretch>
            <a:fillRect/>
          </a:stretch>
        </p:blipFill>
        <p:spPr bwMode="auto">
          <a:xfrm>
            <a:off x="9020699" y="1127477"/>
            <a:ext cx="2160000" cy="1367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661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1990-es </a:t>
            </a:r>
            <a:r>
              <a:rPr lang="hu-HU" dirty="0">
                <a:sym typeface="Symbol"/>
              </a:rPr>
              <a:t></a:t>
            </a:r>
            <a:br>
              <a:rPr lang="hu-HU" dirty="0">
                <a:sym typeface="Symbol"/>
              </a:rPr>
            </a:br>
            <a:r>
              <a:rPr lang="hu-HU" dirty="0" smtClean="0">
                <a:sym typeface="Symbol"/>
              </a:rPr>
              <a:t>200</a:t>
            </a:r>
            <a:r>
              <a:rPr lang="hu-HU" dirty="0" smtClean="0"/>
              <a:t>0-es </a:t>
            </a:r>
            <a:r>
              <a:rPr lang="hu-HU" dirty="0"/>
              <a:t>évek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" name="Kép 4" descr="internet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585" y="886619"/>
            <a:ext cx="2195513" cy="216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http://geekfastpc.com/wp-content/uploads/2012/05/Stockbridge-Ga-Custom-Computer-Desktop-Build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808" y="2510582"/>
            <a:ext cx="2557463" cy="220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Kép 7" descr="Új kép (8).png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673" y="811729"/>
            <a:ext cx="3789363" cy="222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 descr="http://images.essentialbaby.com.au/2010/01/14/1036870/Dad-boy-computer_420-420x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161" y="4437061"/>
            <a:ext cx="2520950" cy="1565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 descr="Képtalálat a következőre: „moodle 1.4”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6885" y="3273110"/>
            <a:ext cx="1994252" cy="1442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://ilias.gdf.hu/data/ilias-ha/mobs/mm_37412/502x176xmunkaasztal_attekintes.gif.pagespeed.ic.G69Bx9o7Fs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1669" y="4865205"/>
            <a:ext cx="478155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0033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eret">
  <a:themeElements>
    <a:clrScheme name="2. egyéni séma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002060"/>
      </a:hlink>
      <a:folHlink>
        <a:srgbClr val="EE7008"/>
      </a:folHlink>
    </a:clrScheme>
    <a:fontScheme name="Frame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TC103457475[[fn=Keret]]</Template>
  <TotalTime>1555</TotalTime>
  <Words>392</Words>
  <Application>Microsoft Office PowerPoint</Application>
  <PresentationFormat>Egyéni</PresentationFormat>
  <Paragraphs>110</Paragraphs>
  <Slides>13</Slides>
  <Notes>7</Notes>
  <HiddenSlides>0</HiddenSlides>
  <MMClips>0</MMClips>
  <ScaleCrop>false</ScaleCrop>
  <HeadingPairs>
    <vt:vector size="8" baseType="variant">
      <vt:variant>
        <vt:lpstr>Téma</vt:lpstr>
      </vt:variant>
      <vt:variant>
        <vt:i4>1</vt:i4>
      </vt:variant>
      <vt:variant>
        <vt:lpstr>Csatolások</vt:lpstr>
      </vt:variant>
      <vt:variant>
        <vt:i4>12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13</vt:i4>
      </vt:variant>
    </vt:vector>
  </HeadingPairs>
  <TitlesOfParts>
    <vt:vector size="27" baseType="lpstr">
      <vt:lpstr>Keret</vt:lpstr>
      <vt:lpstr>G:\publikaciok\_osszes_reszletek\170608_09_mmo_kolozsvar\old\abrak.vsd\Drawing\~Page-1\Custom 1</vt:lpstr>
      <vt:lpstr>G:\publikaciok\_osszes_reszletek\170608_09_mmo_kolozsvar\old\abrak.vsd\Drawing\~Page-1\Cloud callout</vt:lpstr>
      <vt:lpstr>G:\publikaciok\_osszes_reszletek\170608_09_mmo_kolozsvar\old\abrak.vsd\Drawing\~Page-1\Custom 3</vt:lpstr>
      <vt:lpstr>G:\publikaciok\_osszes_reszletek\170608_09_mmo_kolozsvar\old\abrak.vsd\Drawing\~Page-1\Custom 1.69</vt:lpstr>
      <vt:lpstr>G:\publikaciok\_osszes_reszletek\170608_09_mmo_kolozsvar\old\abrak.vsd\Drawing\~Page-1\Custom 1.64</vt:lpstr>
      <vt:lpstr>G:\publikaciok\_osszes_reszletek\170608_09_mmo_kolozsvar\old\abrak.vsd\Drawing\~Page-1\Cloud callout.65</vt:lpstr>
      <vt:lpstr>G:\publikaciok\_osszes_reszletek\170608_09_mmo_kolozsvar\old\abrak.vsd\Drawing\~Page-1\Custom 3.61</vt:lpstr>
      <vt:lpstr>G:\publikaciok\_osszes_reszletek\170608_09_mmo_kolozsvar\old\abrak.vsd\Drawing\~Page-1\Custom 1.66</vt:lpstr>
      <vt:lpstr>G:\publikaciok\_osszes_reszletek\170608_09_mmo_kolozsvar\old\abrak.vsd\Drawing\~Page-1\Cloud callout.67</vt:lpstr>
      <vt:lpstr>G:\publikaciok\_osszes_reszletek\170608_09_mmo_kolozsvar\old\abrak.vsd\Drawing\~Page-1\Custom 3.68</vt:lpstr>
      <vt:lpstr>G:\publikaciok\_osszes_reszletek\170608_09_mmo_kolozsvar\old\abrak.vsd\Drawing\~Page-1\Custom 3.71</vt:lpstr>
      <vt:lpstr>G:\publikaciok\_osszes_reszletek\170608_09_mmo_kolozsvar\old\abrak.vsd\Drawing\~Page-1\Cloud callout.70</vt:lpstr>
      <vt:lpstr>Visio</vt:lpstr>
      <vt:lpstr>E-learning modellek osztályozása</vt:lpstr>
      <vt:lpstr>PowerPoint bemutató</vt:lpstr>
      <vt:lpstr>Cél</vt:lpstr>
      <vt:lpstr>Módszer</vt:lpstr>
      <vt:lpstr>Kezdeti osztályok</vt:lpstr>
      <vt:lpstr>eL fejlődése szerint</vt:lpstr>
      <vt:lpstr>1920-as  '50-es évek</vt:lpstr>
      <vt:lpstr>1960-as  ‚80-as évek</vt:lpstr>
      <vt:lpstr>1990-es  2000-es évek</vt:lpstr>
      <vt:lpstr>2010-es-es évek</vt:lpstr>
      <vt:lpstr>Kibernetikai modellek</vt:lpstr>
      <vt:lpstr>Web fejlődése szerint</vt:lpstr>
      <vt:lpstr>Kezdeti osztályok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Bárki láthasson, hallhasson bármit a weben – Ergonomikus és akadálymentes weboldalak készítése kurzusok</dc:title>
  <dc:creator>Antonia</dc:creator>
  <cp:lastModifiedBy>Antonia</cp:lastModifiedBy>
  <cp:revision>126</cp:revision>
  <cp:lastPrinted>2017-06-06T10:55:36Z</cp:lastPrinted>
  <dcterms:created xsi:type="dcterms:W3CDTF">2014-06-03T15:36:29Z</dcterms:created>
  <dcterms:modified xsi:type="dcterms:W3CDTF">2017-06-07T14:54:51Z</dcterms:modified>
</cp:coreProperties>
</file>